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82E"/>
    <a:srgbClr val="FFFFFF"/>
    <a:srgbClr val="DD636E"/>
    <a:srgbClr val="EF6564"/>
    <a:srgbClr val="DE6C83"/>
    <a:srgbClr val="A986C0"/>
    <a:srgbClr val="FF6969"/>
    <a:srgbClr val="E65720"/>
    <a:srgbClr val="FFA92F"/>
    <a:srgbClr val="51B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50" autoAdjust="0"/>
    <p:restoredTop sz="94660"/>
  </p:normalViewPr>
  <p:slideViewPr>
    <p:cSldViewPr snapToGrid="0">
      <p:cViewPr varScale="1">
        <p:scale>
          <a:sx n="68" d="100"/>
          <a:sy n="68" d="100"/>
        </p:scale>
        <p:origin x="524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046E56-5EC9-956F-85A4-4FE4E3372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F1BBE43-DA08-5568-F040-13F84BF61C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8B07C58-576C-B25E-4C38-20B4022C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6D8D-D455-4788-8AD4-19FDED58C29A}" type="datetimeFigureOut">
              <a:rPr lang="zh-TW" altLang="en-US" smtClean="0"/>
              <a:t>2022/11/27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243A241-D1C2-5426-04D6-FE3762AB9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50BDDA3-F18B-54B8-7F88-8304D49D3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B1CBE-B687-41CF-A8BB-60F13C07F0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7328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75C2D8-E55B-8678-700E-D56CFABD7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00AFA92-0574-2144-464D-C08A0D89B0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D95DE15-EA7F-F41A-0DB8-8AFB72E4A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6D8D-D455-4788-8AD4-19FDED58C29A}" type="datetimeFigureOut">
              <a:rPr lang="zh-TW" altLang="en-US" smtClean="0"/>
              <a:t>2022/11/27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42D3F46-DB86-4A27-16AB-F44442910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E88F24F-B3D1-2A2B-657D-61AF8B5C8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B1CBE-B687-41CF-A8BB-60F13C07F0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9044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A10548D2-76C4-7334-F70C-83E64D73FA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D3F64C8-4CD8-746F-0063-B79AEEE49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FDE56DA-0D4F-D34D-1EA8-D1B6B0D41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6D8D-D455-4788-8AD4-19FDED58C29A}" type="datetimeFigureOut">
              <a:rPr lang="zh-TW" altLang="en-US" smtClean="0"/>
              <a:t>2022/11/27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5F8B505-061B-DA14-292B-4B931BC06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8DDD947-CA87-EC89-5169-697298CFD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B1CBE-B687-41CF-A8BB-60F13C07F0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537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B12263B-87F4-1085-3EB2-2CEEFF59A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E589C1-7D2A-3497-2C2E-334FD01E0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84E4A89-230A-3318-9706-78FE3E101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6D8D-D455-4788-8AD4-19FDED58C29A}" type="datetimeFigureOut">
              <a:rPr lang="zh-TW" altLang="en-US" smtClean="0"/>
              <a:t>2022/11/27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2302874-6043-73FF-CD92-9B4EAB891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F10D611-980E-1764-BB22-41F986F26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B1CBE-B687-41CF-A8BB-60F13C07F0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641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EAA10C6-D1D5-CECC-B278-222108F7B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E33B550-6CF6-A1D4-ADE1-4B98D9999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A2A553C-9637-0796-6B31-FEE95D491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6D8D-D455-4788-8AD4-19FDED58C29A}" type="datetimeFigureOut">
              <a:rPr lang="zh-TW" altLang="en-US" smtClean="0"/>
              <a:t>2022/11/27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456A0A9-A68E-FDC9-0126-50DECF331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A14DB91-43A5-0CC0-7776-0BF5ACD57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B1CBE-B687-41CF-A8BB-60F13C07F0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7319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7DF57C-C2BC-B863-12A7-7B6A33492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E7B9AC5-B207-1549-D95A-C7E111E5B1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31A90BE-5DCD-09C9-67E9-504C42C17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392FCAC-D92F-2BEE-2092-876EE0031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6D8D-D455-4788-8AD4-19FDED58C29A}" type="datetimeFigureOut">
              <a:rPr lang="zh-TW" altLang="en-US" smtClean="0"/>
              <a:t>2022/11/27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C3F85CC-EBFD-A134-554B-47C31A8E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3945FC9-741F-0780-C781-CA171B9B4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B1CBE-B687-41CF-A8BB-60F13C07F0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2095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B89A64B-5D7C-A140-0998-2B7E1D933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BF02799-030E-F2C6-8C00-5B5084C7C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74B4E55-557A-92B4-F8E7-3DC0792BC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8B2FD5B-29E6-A888-1A9F-25B0324E9F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AA6820C-E387-8566-E5B5-EC9BB2EE2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3087CF4-A9C5-C7DC-F465-5E7903C4B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6D8D-D455-4788-8AD4-19FDED58C29A}" type="datetimeFigureOut">
              <a:rPr lang="zh-TW" altLang="en-US" smtClean="0"/>
              <a:t>2022/11/27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A4A36E80-1D76-10DA-7E07-549880531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75633CA-0F1B-1CEC-3793-9B21F51A0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B1CBE-B687-41CF-A8BB-60F13C07F0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4190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FF1D13-2579-285D-BEC4-C902B9567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710F0E4-7C67-AC92-9040-F5CB242F0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6D8D-D455-4788-8AD4-19FDED58C29A}" type="datetimeFigureOut">
              <a:rPr lang="zh-TW" altLang="en-US" smtClean="0"/>
              <a:t>2022/11/27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9B6EDBF-4129-BB71-3E64-AF225D82A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2D516CF-BBFD-EB80-890B-D3D82FB60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B1CBE-B687-41CF-A8BB-60F13C07F0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3285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C808DD81-CC41-32D1-2874-9C1877598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6D8D-D455-4788-8AD4-19FDED58C29A}" type="datetimeFigureOut">
              <a:rPr lang="zh-TW" altLang="en-US" smtClean="0"/>
              <a:t>2022/11/27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5B0DFD7-269B-3258-CB85-7B8AE9421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5E48F9B-CE03-5BCA-20C4-772C7055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B1CBE-B687-41CF-A8BB-60F13C07F0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860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5A6CA1-8486-D3DC-1DCB-AE14C5026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830A1CA-5A02-4415-ADEE-157BA263E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ABDD82B-34E4-ED4F-B949-2D11E0C65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9E284A8-2416-013A-DD74-1F1635EA6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6D8D-D455-4788-8AD4-19FDED58C29A}" type="datetimeFigureOut">
              <a:rPr lang="zh-TW" altLang="en-US" smtClean="0"/>
              <a:t>2022/11/27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258A6CD-1A0B-31ED-0C48-7DFFAF731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4D34B89-7B7F-EAF4-4D99-C9B7AC0E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B1CBE-B687-41CF-A8BB-60F13C07F0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5530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CE295B-2979-D258-925F-D813AE36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181C16D-0ADB-8020-9A1F-16E1F22974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40D7A68-45DE-E7A8-5DA4-CEC15DCB9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4A6F766-8CF2-C3E3-D471-94A43E35F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6D8D-D455-4788-8AD4-19FDED58C29A}" type="datetimeFigureOut">
              <a:rPr lang="zh-TW" altLang="en-US" smtClean="0"/>
              <a:t>2022/11/27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CB18C52-5FF6-B371-73C3-FBFB87C1C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5204DF4-CA96-7110-02A3-61261D6DB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B1CBE-B687-41CF-A8BB-60F13C07F0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4434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F17F438-A929-17E0-7CC4-ADF9F780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5DAED04-AB2A-B5DF-2930-DBFDC0474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6EB37B2-BA68-A41F-9E09-8B90C49EF8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C6D8D-D455-4788-8AD4-19FDED58C29A}" type="datetimeFigureOut">
              <a:rPr lang="zh-TW" altLang="en-US" smtClean="0"/>
              <a:t>2022/11/27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7B2E2E3-C0B4-E7D7-307B-EE4C8396D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A6E8535-1D25-E963-1429-84F2DC1A6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1CBE-B687-41CF-A8BB-60F13C07F0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0965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12" Type="http://schemas.openxmlformats.org/officeDocument/2006/relationships/slide" Target="slide1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19.xml"/><Relationship Id="rId7" Type="http://schemas.openxmlformats.org/officeDocument/2006/relationships/slide" Target="slide17.xml"/><Relationship Id="rId12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slide" Target="slide18.xml"/><Relationship Id="rId4" Type="http://schemas.openxmlformats.org/officeDocument/2006/relationships/slide" Target="slide16.xml"/><Relationship Id="rId9" Type="http://schemas.openxmlformats.org/officeDocument/2006/relationships/image" Target="../media/image22.png"/><Relationship Id="rId1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86475778-C65C-82EA-BF7A-F014E6EC5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D59090E-816B-A276-50C8-3AC0269C4D1A}"/>
              </a:ext>
            </a:extLst>
          </p:cNvPr>
          <p:cNvSpPr/>
          <p:nvPr/>
        </p:nvSpPr>
        <p:spPr>
          <a:xfrm rot="20272754">
            <a:off x="3237375" y="3375211"/>
            <a:ext cx="1005403" cy="107721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台灣</a:t>
            </a:r>
            <a:endParaRPr lang="en-US" altLang="zh-TW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中油</a:t>
            </a:r>
            <a:endParaRPr lang="zh-TW" altLang="en-US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A3119E4-0BEC-8E27-0195-CE17B2EFFAF0}"/>
              </a:ext>
            </a:extLst>
          </p:cNvPr>
          <p:cNvSpPr/>
          <p:nvPr/>
        </p:nvSpPr>
        <p:spPr>
          <a:xfrm rot="441254">
            <a:off x="9014650" y="3599613"/>
            <a:ext cx="1306769" cy="76944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4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SOP</a:t>
            </a:r>
            <a:endParaRPr lang="zh-TW" altLang="en-US" sz="4400" b="0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0502C0B-C894-D236-F0A2-17419BD84B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4" y="2598387"/>
            <a:ext cx="2286001" cy="228600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1A30E26-D1FD-CB8B-6624-9902FD729C2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960" y="204231"/>
            <a:ext cx="1968501" cy="196850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AC42B7A-3A0E-456D-5FC6-FF380A2CF28A}"/>
              </a:ext>
            </a:extLst>
          </p:cNvPr>
          <p:cNvSpPr txBox="1"/>
          <p:nvPr/>
        </p:nvSpPr>
        <p:spPr>
          <a:xfrm>
            <a:off x="2181859" y="4884388"/>
            <a:ext cx="578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400" dirty="0">
                <a:noFill/>
                <a:latin typeface="微軟正黑體" panose="020B0604030504040204" pitchFamily="34" charset="-120"/>
                <a:ea typeface="微軟正黑體" panose="020B0604030504040204" pitchFamily="34" charset="-120"/>
              </a:rPr>
              <a:t>1946 </a:t>
            </a:r>
            <a:r>
              <a:rPr lang="zh-TW" altLang="en-US" sz="2400" dirty="0">
                <a:noFill/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dirty="0">
                <a:noFill/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2400" dirty="0">
                <a:noFill/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dirty="0">
                <a:noFill/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dirty="0">
                <a:noFill/>
                <a:latin typeface="微軟正黑體" panose="020B0604030504040204" pitchFamily="34" charset="-120"/>
                <a:ea typeface="微軟正黑體" panose="020B0604030504040204" pitchFamily="34" charset="-120"/>
              </a:rPr>
              <a:t>日，中油公司創建於上海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B138F89-25DE-0EE6-6F47-014CE0229801}"/>
              </a:ext>
            </a:extLst>
          </p:cNvPr>
          <p:cNvSpPr txBox="1"/>
          <p:nvPr/>
        </p:nvSpPr>
        <p:spPr>
          <a:xfrm>
            <a:off x="2379381" y="4333240"/>
            <a:ext cx="6037581" cy="3671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noFill/>
                <a:latin typeface="微軟正黑體" panose="020B0604030504040204" pitchFamily="34" charset="-120"/>
                <a:ea typeface="微軟正黑體" panose="020B0604030504040204" pitchFamily="34" charset="-120"/>
              </a:rPr>
              <a:t>台灣中油股份有限公司</a:t>
            </a:r>
            <a:endParaRPr lang="en-US" altLang="zh-TW" sz="2400" dirty="0">
              <a:noFill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noFill/>
                <a:latin typeface="微軟正黑體" panose="020B0604030504040204" pitchFamily="34" charset="-120"/>
                <a:ea typeface="微軟正黑體" panose="020B0604030504040204" pitchFamily="34" charset="-120"/>
              </a:rPr>
              <a:t>成立於</a:t>
            </a:r>
            <a:r>
              <a:rPr lang="en-US" altLang="zh-TW" sz="2400" dirty="0">
                <a:noFill/>
                <a:latin typeface="微軟正黑體" panose="020B0604030504040204" pitchFamily="34" charset="-120"/>
                <a:ea typeface="微軟正黑體" panose="020B0604030504040204" pitchFamily="34" charset="-120"/>
              </a:rPr>
              <a:t>1946</a:t>
            </a:r>
            <a:r>
              <a:rPr lang="zh-TW" altLang="en-US" sz="2400" dirty="0">
                <a:noFill/>
                <a:latin typeface="微軟正黑體" panose="020B0604030504040204" pitchFamily="34" charset="-120"/>
                <a:ea typeface="微軟正黑體" panose="020B0604030504040204" pitchFamily="34" charset="-120"/>
              </a:rPr>
              <a:t>年，</a:t>
            </a:r>
            <a:r>
              <a:rPr lang="en-US" altLang="zh-TW" sz="2400" dirty="0">
                <a:noFill/>
                <a:latin typeface="微軟正黑體" panose="020B0604030504040204" pitchFamily="34" charset="-120"/>
                <a:ea typeface="微軟正黑體" panose="020B0604030504040204" pitchFamily="34" charset="-120"/>
              </a:rPr>
              <a:t>1949</a:t>
            </a:r>
            <a:r>
              <a:rPr lang="zh-TW" altLang="en-US" sz="2400" dirty="0">
                <a:noFill/>
                <a:latin typeface="微軟正黑體" panose="020B0604030504040204" pitchFamily="34" charset="-120"/>
                <a:ea typeface="微軟正黑體" panose="020B0604030504040204" pitchFamily="34" charset="-120"/>
              </a:rPr>
              <a:t>年隨政府播遷來臺</a:t>
            </a:r>
            <a:endParaRPr lang="en-US" altLang="zh-TW" sz="2400" dirty="0">
              <a:noFill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noFill/>
                <a:latin typeface="微軟正黑體" panose="020B0604030504040204" pitchFamily="34" charset="-120"/>
                <a:ea typeface="微軟正黑體" panose="020B0604030504040204" pitchFamily="34" charset="-120"/>
              </a:rPr>
              <a:t>石油與天然氣的探採、煉製、產品行銷等完整供應鏈</a:t>
            </a:r>
            <a:endParaRPr lang="en-US" altLang="zh-TW" sz="2400" dirty="0">
              <a:noFill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noFill/>
                <a:latin typeface="微軟正黑體" panose="020B0604030504040204" pitchFamily="34" charset="-120"/>
                <a:ea typeface="微軟正黑體" panose="020B0604030504040204" pitchFamily="34" charset="-120"/>
              </a:rPr>
              <a:t>轉型與永續：優油、減碳、潔能</a:t>
            </a:r>
          </a:p>
        </p:txBody>
      </p:sp>
    </p:spTree>
    <p:extLst>
      <p:ext uri="{BB962C8B-B14F-4D97-AF65-F5344CB8AC3E}">
        <p14:creationId xmlns:p14="http://schemas.microsoft.com/office/powerpoint/2010/main" val="1716283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8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34E03F0-AF68-069F-A352-506EF5703997}"/>
              </a:ext>
            </a:extLst>
          </p:cNvPr>
          <p:cNvSpPr/>
          <p:nvPr/>
        </p:nvSpPr>
        <p:spPr>
          <a:xfrm>
            <a:off x="4779310" y="371100"/>
            <a:ext cx="303551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3200" b="1" dirty="0">
                <a:ln w="0"/>
                <a:solidFill>
                  <a:srgbClr val="FFA9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Stage 3</a:t>
            </a:r>
          </a:p>
          <a:p>
            <a:r>
              <a:rPr lang="zh-TW" altLang="en-US" sz="3200" b="0" cap="none" spc="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加油中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EF28E6D-B2C5-E187-DC96-A8C2E1B4B74F}"/>
              </a:ext>
            </a:extLst>
          </p:cNvPr>
          <p:cNvSpPr txBox="1"/>
          <p:nvPr/>
        </p:nvSpPr>
        <p:spPr>
          <a:xfrm>
            <a:off x="3835964" y="1659116"/>
            <a:ext cx="7621571" cy="415498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 1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：大聲告知客戶油錶</a:t>
            </a:r>
            <a:r>
              <a:rPr lang="zh-TW" altLang="en-US" sz="2400" u="sng" dirty="0">
                <a:solidFill>
                  <a:srgbClr val="FF69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歸零</a:t>
            </a:r>
            <a:endParaRPr lang="en-US" altLang="zh-TW" sz="2400" u="sng" dirty="0">
              <a:solidFill>
                <a:srgbClr val="FF696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 2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：油槍放入油箱口</a:t>
            </a:r>
            <a:endParaRPr lang="en-US" altLang="zh-TW" sz="2400" dirty="0">
              <a:solidFill>
                <a:srgbClr val="FF696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 3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：油槍應與油箱蓋口</a:t>
            </a:r>
            <a:r>
              <a:rPr lang="zh-TW" altLang="en-US" sz="2400" u="sng" dirty="0">
                <a:solidFill>
                  <a:srgbClr val="FF69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密切接觸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，以疏導靜電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 4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：扣緊板機加油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 5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：加油中隨時注意</a:t>
            </a:r>
            <a:r>
              <a:rPr lang="zh-TW" altLang="en-US" sz="2400" u="sng" dirty="0">
                <a:solidFill>
                  <a:srgbClr val="FF69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油料有無漏出、加油槍是否可</a:t>
            </a:r>
            <a:endParaRPr lang="en-US" altLang="zh-TW" sz="2400" u="sng" dirty="0">
              <a:solidFill>
                <a:srgbClr val="FF696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solidFill>
                  <a:srgbClr val="FF69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</a:t>
            </a:r>
            <a:r>
              <a:rPr lang="zh-TW" altLang="en-US" sz="2400" u="sng" dirty="0">
                <a:solidFill>
                  <a:srgbClr val="FF69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自動跳停與有無顧客抽菸</a:t>
            </a:r>
            <a:endParaRPr lang="en-US" altLang="zh-TW" sz="2400" u="sng" dirty="0">
              <a:solidFill>
                <a:srgbClr val="FF696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圖說文字: 折線加上框線和強調線 13">
            <a:extLst>
              <a:ext uri="{FF2B5EF4-FFF2-40B4-BE49-F238E27FC236}">
                <a16:creationId xmlns:a16="http://schemas.microsoft.com/office/drawing/2014/main" id="{A5888F52-B6A8-B1AF-F755-1CAE4A47AFA4}"/>
              </a:ext>
            </a:extLst>
          </p:cNvPr>
          <p:cNvSpPr/>
          <p:nvPr/>
        </p:nvSpPr>
        <p:spPr>
          <a:xfrm>
            <a:off x="3674097" y="1706251"/>
            <a:ext cx="7945306" cy="4204355"/>
          </a:xfrm>
          <a:prstGeom prst="accentBorderCallout2">
            <a:avLst>
              <a:gd name="adj1" fmla="val 48185"/>
              <a:gd name="adj2" fmla="val -3135"/>
              <a:gd name="adj3" fmla="val 48344"/>
              <a:gd name="adj4" fmla="val -7489"/>
              <a:gd name="adj5" fmla="val 53717"/>
              <a:gd name="adj6" fmla="val -12057"/>
            </a:avLst>
          </a:prstGeom>
          <a:noFill/>
          <a:ln>
            <a:solidFill>
              <a:srgbClr val="FFA9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投影片縮放 6">
                <a:extLst>
                  <a:ext uri="{FF2B5EF4-FFF2-40B4-BE49-F238E27FC236}">
                    <a16:creationId xmlns:a16="http://schemas.microsoft.com/office/drawing/2014/main" id="{5B8B6393-4B8C-B7AC-3C50-70045A393DF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97743314"/>
                  </p:ext>
                </p:extLst>
              </p:nvPr>
            </p:nvGraphicFramePr>
            <p:xfrm>
              <a:off x="197269" y="203621"/>
              <a:ext cx="860400" cy="860400"/>
            </p:xfrm>
            <a:graphic>
              <a:graphicData uri="http://schemas.microsoft.com/office/powerpoint/2016/slidezoom">
                <pslz:sldZm>
                  <pslz:sldZmObj sldId="266" cId="2914252171">
                    <pslz:zmPr id="{B90EEA12-0D89-482E-B0C8-65FEA9F1F644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60400" cy="8604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投影片縮放 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5B8B6393-4B8C-B7AC-3C50-70045A393D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69" y="203621"/>
                <a:ext cx="860400" cy="8604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pic>
        <p:nvPicPr>
          <p:cNvPr id="10" name="圖片 9">
            <a:extLst>
              <a:ext uri="{FF2B5EF4-FFF2-40B4-BE49-F238E27FC236}">
                <a16:creationId xmlns:a16="http://schemas.microsoft.com/office/drawing/2014/main" id="{F99378E4-5AAD-649C-6A76-2699887EF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11" y="2705493"/>
            <a:ext cx="2274363" cy="227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2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8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621DC23-65ED-1C70-6B71-74C656DA44CF}"/>
              </a:ext>
            </a:extLst>
          </p:cNvPr>
          <p:cNvSpPr/>
          <p:nvPr/>
        </p:nvSpPr>
        <p:spPr>
          <a:xfrm>
            <a:off x="2669421" y="367815"/>
            <a:ext cx="68531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加油員加註油品標準作業流程</a:t>
            </a: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AA47F215-18D0-BA1C-6AE2-89AA96C9B84B}"/>
              </a:ext>
            </a:extLst>
          </p:cNvPr>
          <p:cNvCxnSpPr>
            <a:cxnSpLocks/>
            <a:endCxn id="58" idx="2"/>
          </p:cNvCxnSpPr>
          <p:nvPr/>
        </p:nvCxnSpPr>
        <p:spPr>
          <a:xfrm>
            <a:off x="1575846" y="3900340"/>
            <a:ext cx="9032455" cy="0"/>
          </a:xfrm>
          <a:prstGeom prst="line">
            <a:avLst/>
          </a:prstGeom>
          <a:ln w="38100">
            <a:gradFill>
              <a:gsLst>
                <a:gs pos="25000">
                  <a:srgbClr val="9B9E1B"/>
                </a:gs>
                <a:gs pos="0">
                  <a:srgbClr val="51BCEF"/>
                </a:gs>
                <a:gs pos="50000">
                  <a:srgbClr val="FFA92F"/>
                </a:gs>
                <a:gs pos="75000">
                  <a:srgbClr val="FF5C1E"/>
                </a:gs>
                <a:gs pos="100000">
                  <a:srgbClr val="A986C0"/>
                </a:gs>
              </a:gsLst>
              <a:lin ang="0" scaled="0"/>
            </a:gra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55CE8A2E-3F76-B968-F6F8-518F207B4E61}"/>
              </a:ext>
            </a:extLst>
          </p:cNvPr>
          <p:cNvGrpSpPr/>
          <p:nvPr/>
        </p:nvGrpSpPr>
        <p:grpSpPr>
          <a:xfrm>
            <a:off x="5526079" y="1734006"/>
            <a:ext cx="1129420" cy="2276312"/>
            <a:chOff x="5526079" y="1734006"/>
            <a:chExt cx="1129420" cy="2276312"/>
          </a:xfrm>
        </p:grpSpPr>
        <p:sp>
          <p:nvSpPr>
            <p:cNvPr id="50" name="橢圓 49">
              <a:extLst>
                <a:ext uri="{FF2B5EF4-FFF2-40B4-BE49-F238E27FC236}">
                  <a16:creationId xmlns:a16="http://schemas.microsoft.com/office/drawing/2014/main" id="{E8AFA1B0-EE05-F079-98A2-CD5207A6110B}"/>
                </a:ext>
              </a:extLst>
            </p:cNvPr>
            <p:cNvSpPr/>
            <p:nvPr/>
          </p:nvSpPr>
          <p:spPr>
            <a:xfrm>
              <a:off x="5982096" y="3790362"/>
              <a:ext cx="219956" cy="219956"/>
            </a:xfrm>
            <a:prstGeom prst="ellipse">
              <a:avLst/>
            </a:prstGeom>
            <a:noFill/>
            <a:ln w="28575">
              <a:solidFill>
                <a:srgbClr val="FFA9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" name="橢圓 50">
              <a:extLst>
                <a:ext uri="{FF2B5EF4-FFF2-40B4-BE49-F238E27FC236}">
                  <a16:creationId xmlns:a16="http://schemas.microsoft.com/office/drawing/2014/main" id="{C46F09DC-5F2D-DA8C-922B-F6F6FBB4BEFD}"/>
                </a:ext>
              </a:extLst>
            </p:cNvPr>
            <p:cNvSpPr/>
            <p:nvPr/>
          </p:nvSpPr>
          <p:spPr>
            <a:xfrm>
              <a:off x="5526079" y="1734006"/>
              <a:ext cx="1129420" cy="1129420"/>
            </a:xfrm>
            <a:prstGeom prst="ellipse">
              <a:avLst/>
            </a:prstGeom>
            <a:noFill/>
            <a:ln w="28575">
              <a:solidFill>
                <a:srgbClr val="FFA9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52" name="直線接點 51">
              <a:extLst>
                <a:ext uri="{FF2B5EF4-FFF2-40B4-BE49-F238E27FC236}">
                  <a16:creationId xmlns:a16="http://schemas.microsoft.com/office/drawing/2014/main" id="{F91A31E3-EADC-BEB7-6834-2E4F8E56340C}"/>
                </a:ext>
              </a:extLst>
            </p:cNvPr>
            <p:cNvCxnSpPr>
              <a:cxnSpLocks/>
              <a:stCxn id="51" idx="4"/>
              <a:endCxn id="50" idx="0"/>
            </p:cNvCxnSpPr>
            <p:nvPr/>
          </p:nvCxnSpPr>
          <p:spPr>
            <a:xfrm>
              <a:off x="6090789" y="2863426"/>
              <a:ext cx="1285" cy="926936"/>
            </a:xfrm>
            <a:prstGeom prst="line">
              <a:avLst/>
            </a:prstGeom>
            <a:noFill/>
            <a:ln>
              <a:solidFill>
                <a:srgbClr val="FFA9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A4D341FB-E6D5-28FB-4A2F-BA7D07E671EB}"/>
                </a:ext>
              </a:extLst>
            </p:cNvPr>
            <p:cNvSpPr/>
            <p:nvPr/>
          </p:nvSpPr>
          <p:spPr>
            <a:xfrm>
              <a:off x="5547503" y="2067884"/>
              <a:ext cx="110799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2400" dirty="0">
                  <a:ln w="0"/>
                  <a:solidFill>
                    <a:srgbClr val="F2E7E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加油中</a:t>
              </a:r>
              <a:endParaRPr lang="zh-TW" altLang="en-US" sz="2400" b="0" cap="none" spc="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B5192E35-A8EE-9964-BEC2-B3FB2619497F}"/>
              </a:ext>
            </a:extLst>
          </p:cNvPr>
          <p:cNvGrpSpPr/>
          <p:nvPr/>
        </p:nvGrpSpPr>
        <p:grpSpPr>
          <a:xfrm>
            <a:off x="10236727" y="1820958"/>
            <a:ext cx="963104" cy="2189360"/>
            <a:chOff x="10236727" y="1820958"/>
            <a:chExt cx="963104" cy="2189360"/>
          </a:xfrm>
        </p:grpSpPr>
        <p:grpSp>
          <p:nvGrpSpPr>
            <p:cNvPr id="57" name="群組 56">
              <a:extLst>
                <a:ext uri="{FF2B5EF4-FFF2-40B4-BE49-F238E27FC236}">
                  <a16:creationId xmlns:a16="http://schemas.microsoft.com/office/drawing/2014/main" id="{9DAF702E-19D1-01A7-41C9-3E1CB04CBC7D}"/>
                </a:ext>
              </a:extLst>
            </p:cNvPr>
            <p:cNvGrpSpPr/>
            <p:nvPr/>
          </p:nvGrpSpPr>
          <p:grpSpPr>
            <a:xfrm>
              <a:off x="10236727" y="1820958"/>
              <a:ext cx="963104" cy="2189360"/>
              <a:chOff x="984316" y="1820958"/>
              <a:chExt cx="963104" cy="2189360"/>
            </a:xfrm>
            <a:noFill/>
          </p:grpSpPr>
          <p:sp>
            <p:nvSpPr>
              <p:cNvPr id="58" name="橢圓 57">
                <a:extLst>
                  <a:ext uri="{FF2B5EF4-FFF2-40B4-BE49-F238E27FC236}">
                    <a16:creationId xmlns:a16="http://schemas.microsoft.com/office/drawing/2014/main" id="{2963B3BA-DA99-393F-D023-35D96E375DA2}"/>
                  </a:ext>
                </a:extLst>
              </p:cNvPr>
              <p:cNvSpPr/>
              <p:nvPr/>
            </p:nvSpPr>
            <p:spPr>
              <a:xfrm>
                <a:off x="1355890" y="3790362"/>
                <a:ext cx="219956" cy="219956"/>
              </a:xfrm>
              <a:prstGeom prst="ellipse">
                <a:avLst/>
              </a:prstGeom>
              <a:grpFill/>
              <a:ln w="28575">
                <a:solidFill>
                  <a:srgbClr val="A986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" name="橢圓 58">
                <a:extLst>
                  <a:ext uri="{FF2B5EF4-FFF2-40B4-BE49-F238E27FC236}">
                    <a16:creationId xmlns:a16="http://schemas.microsoft.com/office/drawing/2014/main" id="{E0BF2AB0-1E45-7FB0-7138-5D2FD018FBA4}"/>
                  </a:ext>
                </a:extLst>
              </p:cNvPr>
              <p:cNvSpPr/>
              <p:nvPr/>
            </p:nvSpPr>
            <p:spPr>
              <a:xfrm>
                <a:off x="984316" y="1820958"/>
                <a:ext cx="963104" cy="963104"/>
              </a:xfrm>
              <a:prstGeom prst="ellipse">
                <a:avLst/>
              </a:prstGeom>
              <a:grpFill/>
              <a:ln w="28575">
                <a:solidFill>
                  <a:srgbClr val="A986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60" name="直線接點 59">
                <a:extLst>
                  <a:ext uri="{FF2B5EF4-FFF2-40B4-BE49-F238E27FC236}">
                    <a16:creationId xmlns:a16="http://schemas.microsoft.com/office/drawing/2014/main" id="{14B10BFF-B581-25D8-F23E-21597B4D6FDC}"/>
                  </a:ext>
                </a:extLst>
              </p:cNvPr>
              <p:cNvCxnSpPr>
                <a:stCxn id="59" idx="4"/>
                <a:endCxn id="58" idx="7"/>
              </p:cNvCxnSpPr>
              <p:nvPr/>
            </p:nvCxnSpPr>
            <p:spPr>
              <a:xfrm>
                <a:off x="1465868" y="2784062"/>
                <a:ext cx="0" cy="1006300"/>
              </a:xfrm>
              <a:prstGeom prst="line">
                <a:avLst/>
              </a:prstGeom>
              <a:grpFill/>
              <a:ln>
                <a:solidFill>
                  <a:srgbClr val="A986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D7C28931-8BA6-C55B-E79A-62AD9CB3EB54}"/>
                </a:ext>
              </a:extLst>
            </p:cNvPr>
            <p:cNvSpPr/>
            <p:nvPr/>
          </p:nvSpPr>
          <p:spPr>
            <a:xfrm>
              <a:off x="10326023" y="2086737"/>
              <a:ext cx="80021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2400" dirty="0">
                  <a:ln w="0"/>
                  <a:solidFill>
                    <a:srgbClr val="F2E7E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出站</a:t>
              </a:r>
              <a:endParaRPr lang="zh-TW" altLang="en-US" sz="2400" b="0" cap="none" spc="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3" name="矩形 82">
            <a:extLst>
              <a:ext uri="{FF2B5EF4-FFF2-40B4-BE49-F238E27FC236}">
                <a16:creationId xmlns:a16="http://schemas.microsoft.com/office/drawing/2014/main" id="{57AF04C0-DFB3-F5E4-FA69-C1D9A692EAA5}"/>
              </a:ext>
            </a:extLst>
          </p:cNvPr>
          <p:cNvSpPr/>
          <p:nvPr/>
        </p:nvSpPr>
        <p:spPr>
          <a:xfrm>
            <a:off x="629245" y="4273798"/>
            <a:ext cx="2633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000" b="1" dirty="0">
                <a:ln w="0"/>
                <a:solidFill>
                  <a:srgbClr val="51BCE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Stage 1</a:t>
            </a:r>
          </a:p>
          <a:p>
            <a:r>
              <a:rPr lang="zh-TW" altLang="en-US" sz="200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正確引導車輛</a:t>
            </a:r>
            <a:endParaRPr lang="zh-TW" altLang="en-US" sz="2000" b="0" cap="none" spc="0" dirty="0">
              <a:ln w="0"/>
              <a:solidFill>
                <a:srgbClr val="F2E7E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A41E4EAF-7647-54A2-1018-829916B0DBBA}"/>
              </a:ext>
            </a:extLst>
          </p:cNvPr>
          <p:cNvSpPr/>
          <p:nvPr/>
        </p:nvSpPr>
        <p:spPr>
          <a:xfrm>
            <a:off x="2810825" y="2807987"/>
            <a:ext cx="2633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000" b="1" dirty="0">
                <a:ln w="0"/>
                <a:solidFill>
                  <a:srgbClr val="9B9E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Stage 2</a:t>
            </a:r>
          </a:p>
          <a:p>
            <a:r>
              <a:rPr lang="zh-TW" altLang="en-US" sz="2000" b="0" cap="none" spc="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確認油品與金額</a:t>
            </a: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36C85A53-A4AF-5130-9806-4EDF3D8FD0A1}"/>
              </a:ext>
            </a:extLst>
          </p:cNvPr>
          <p:cNvSpPr/>
          <p:nvPr/>
        </p:nvSpPr>
        <p:spPr>
          <a:xfrm>
            <a:off x="5279639" y="4273798"/>
            <a:ext cx="2633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000" b="1" dirty="0">
                <a:ln w="0"/>
                <a:solidFill>
                  <a:srgbClr val="FFA9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Stage 3</a:t>
            </a:r>
          </a:p>
          <a:p>
            <a:r>
              <a:rPr lang="zh-TW" altLang="en-US" sz="2000" b="0" cap="none" spc="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突發狀況應變</a:t>
            </a: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54B2A0F2-1F35-AA8C-9D22-9C67128995C2}"/>
              </a:ext>
            </a:extLst>
          </p:cNvPr>
          <p:cNvSpPr/>
          <p:nvPr/>
        </p:nvSpPr>
        <p:spPr>
          <a:xfrm>
            <a:off x="7660216" y="2807987"/>
            <a:ext cx="2633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000" b="1" dirty="0">
                <a:ln w="0"/>
                <a:solidFill>
                  <a:srgbClr val="E6572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Stage 4</a:t>
            </a:r>
          </a:p>
          <a:p>
            <a:r>
              <a:rPr lang="zh-TW" altLang="en-US" sz="200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掛槍後結帳</a:t>
            </a:r>
            <a:endParaRPr lang="zh-TW" altLang="en-US" sz="2000" b="0" cap="none" spc="0" dirty="0">
              <a:ln w="0"/>
              <a:solidFill>
                <a:srgbClr val="F2E7E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7C05371B-9FEA-FC75-D364-AE9D1B89CF1C}"/>
              </a:ext>
            </a:extLst>
          </p:cNvPr>
          <p:cNvSpPr/>
          <p:nvPr/>
        </p:nvSpPr>
        <p:spPr>
          <a:xfrm>
            <a:off x="9895944" y="4273798"/>
            <a:ext cx="2633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000" b="1" dirty="0">
                <a:ln w="0"/>
                <a:solidFill>
                  <a:srgbClr val="A986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Stage</a:t>
            </a:r>
            <a:r>
              <a:rPr lang="en-US" altLang="zh-TW" sz="2000" dirty="0">
                <a:ln w="0"/>
                <a:solidFill>
                  <a:srgbClr val="A986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5</a:t>
            </a:r>
          </a:p>
          <a:p>
            <a:r>
              <a:rPr lang="zh-TW" altLang="en-US" sz="2000" b="0" cap="none" spc="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正確引導車輛</a:t>
            </a:r>
            <a:endParaRPr lang="en-US" altLang="zh-TW" sz="2000" b="0" cap="none" spc="0" dirty="0">
              <a:ln w="0"/>
              <a:solidFill>
                <a:srgbClr val="F2E7E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投影片縮放 16">
                <a:extLst>
                  <a:ext uri="{FF2B5EF4-FFF2-40B4-BE49-F238E27FC236}">
                    <a16:creationId xmlns:a16="http://schemas.microsoft.com/office/drawing/2014/main" id="{41B825A4-0EE9-C3A0-8E3B-A5BBA370E7F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55371" y="1829226"/>
              <a:ext cx="1017761" cy="2199585"/>
            </p:xfrm>
            <a:graphic>
              <a:graphicData uri="http://schemas.microsoft.com/office/powerpoint/2016/slidezoom">
                <pslz:sldZm>
                  <pslz:sldZmObj sldId="261" cId="4075732639">
                    <pslz:zmPr id="{07787FF0-3C2F-4E56-A837-3D034390BDF5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17761" cy="219958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投影片縮放 1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41B825A4-0EE9-C3A0-8E3B-A5BBA370E7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5371" y="1829226"/>
                <a:ext cx="1017761" cy="219958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投影片縮放 2">
                <a:extLst>
                  <a:ext uri="{FF2B5EF4-FFF2-40B4-BE49-F238E27FC236}">
                    <a16:creationId xmlns:a16="http://schemas.microsoft.com/office/drawing/2014/main" id="{563371BA-34AB-ECAE-F3A3-FB1F8EF60C8F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3149399" y="3790362"/>
              <a:ext cx="1303827" cy="2268000"/>
            </p:xfrm>
            <a:graphic>
              <a:graphicData uri="http://schemas.microsoft.com/office/powerpoint/2016/slidezoom">
                <pslz:sldZm>
                  <pslz:sldZmObj sldId="263" cId="3505876154">
                    <pslz:zmPr id="{4A90B911-2C1A-4B57-A3EA-7E7F14895300}" returnToParent="0" imageType="cover" transitionDur="100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03827" cy="22680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投影片縮放 2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563371BA-34AB-ECAE-F3A3-FB1F8EF60C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9399" y="3790362"/>
                <a:ext cx="1303827" cy="22680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投影片縮放 3">
                <a:extLst>
                  <a:ext uri="{FF2B5EF4-FFF2-40B4-BE49-F238E27FC236}">
                    <a16:creationId xmlns:a16="http://schemas.microsoft.com/office/drawing/2014/main" id="{55CB24CC-4008-A533-9999-3B1317A0CF6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01865271"/>
                  </p:ext>
                </p:extLst>
              </p:nvPr>
            </p:nvGraphicFramePr>
            <p:xfrm>
              <a:off x="7746910" y="3790362"/>
              <a:ext cx="1339787" cy="2330552"/>
            </p:xfrm>
            <a:graphic>
              <a:graphicData uri="http://schemas.microsoft.com/office/powerpoint/2016/slidezoom">
                <pslz:sldZm>
                  <pslz:sldZmObj sldId="267" cId="128593082">
                    <pslz:zmPr id="{FA319942-50C8-4D9C-9B1C-8E2619E4F9DC}" returnToParent="0" imageType="cover" transitionDur="10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39787" cy="2330552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投影片縮放 3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55CB24CC-4008-A533-9999-3B1317A0CF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46910" y="3790362"/>
                <a:ext cx="1339787" cy="2330552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425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3" grpId="0"/>
      <p:bldP spid="84" grpId="0"/>
      <p:bldP spid="85" grpId="0"/>
      <p:bldP spid="86" grpId="0"/>
      <p:bldP spid="8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8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34E03F0-AF68-069F-A352-506EF5703997}"/>
              </a:ext>
            </a:extLst>
          </p:cNvPr>
          <p:cNvSpPr/>
          <p:nvPr/>
        </p:nvSpPr>
        <p:spPr>
          <a:xfrm>
            <a:off x="4779310" y="371100"/>
            <a:ext cx="303551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3200" b="1" dirty="0">
                <a:ln w="0"/>
                <a:solidFill>
                  <a:srgbClr val="E6572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Stage 4</a:t>
            </a:r>
          </a:p>
          <a:p>
            <a:r>
              <a:rPr lang="zh-TW" altLang="en-US" sz="3200" b="0" cap="none" spc="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加油後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EF28E6D-B2C5-E187-DC96-A8C2E1B4B74F}"/>
              </a:ext>
            </a:extLst>
          </p:cNvPr>
          <p:cNvSpPr txBox="1"/>
          <p:nvPr/>
        </p:nvSpPr>
        <p:spPr>
          <a:xfrm>
            <a:off x="3835964" y="2046874"/>
            <a:ext cx="7621571" cy="29329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 1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：待加油槍自動跳停功能跳脫後，須</a:t>
            </a:r>
            <a:r>
              <a:rPr lang="zh-TW" altLang="en-US" sz="2400" u="sng" dirty="0">
                <a:solidFill>
                  <a:srgbClr val="FF69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立即停止繼</a:t>
            </a:r>
            <a:endParaRPr lang="en-US" altLang="zh-TW" sz="2400" u="sng" dirty="0">
              <a:solidFill>
                <a:srgbClr val="FF696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solidFill>
                  <a:srgbClr val="FF69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</a:t>
            </a:r>
            <a:r>
              <a:rPr lang="zh-TW" altLang="en-US" sz="2400" u="sng" dirty="0">
                <a:solidFill>
                  <a:srgbClr val="FF69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續加注油品</a:t>
            </a:r>
            <a:endParaRPr lang="en-US" altLang="zh-TW" sz="2400" u="sng" dirty="0">
              <a:solidFill>
                <a:srgbClr val="FF696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 2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：將油槍後方握把</a:t>
            </a:r>
            <a:r>
              <a:rPr lang="zh-TW" altLang="en-US" sz="2400" u="sng" dirty="0">
                <a:solidFill>
                  <a:srgbClr val="FF69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向上微舉約</a:t>
            </a:r>
            <a:r>
              <a:rPr lang="en-US" altLang="zh-TW" sz="2400" u="sng" dirty="0">
                <a:solidFill>
                  <a:srgbClr val="FF69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3~5</a:t>
            </a:r>
            <a:r>
              <a:rPr lang="zh-TW" altLang="en-US" sz="2400" u="sng" dirty="0">
                <a:solidFill>
                  <a:srgbClr val="FF69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，使油管內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殘餘油品完全滴完，取出後將加油槍口</a:t>
            </a:r>
            <a:r>
              <a:rPr lang="zh-TW" altLang="en-US" sz="2400" u="sng" dirty="0">
                <a:solidFill>
                  <a:srgbClr val="FF69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朝上</a:t>
            </a:r>
            <a:endParaRPr lang="en-US" altLang="zh-TW" sz="2400" u="sng" dirty="0">
              <a:solidFill>
                <a:srgbClr val="FF696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 3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：掛上油槍後，才進行結帳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圖說文字: 折線加上框線和強調線 13">
            <a:extLst>
              <a:ext uri="{FF2B5EF4-FFF2-40B4-BE49-F238E27FC236}">
                <a16:creationId xmlns:a16="http://schemas.microsoft.com/office/drawing/2014/main" id="{A5888F52-B6A8-B1AF-F755-1CAE4A47AFA4}"/>
              </a:ext>
            </a:extLst>
          </p:cNvPr>
          <p:cNvSpPr/>
          <p:nvPr/>
        </p:nvSpPr>
        <p:spPr>
          <a:xfrm>
            <a:off x="3751867" y="2046874"/>
            <a:ext cx="7705668" cy="3289954"/>
          </a:xfrm>
          <a:prstGeom prst="accentBorderCallout2">
            <a:avLst>
              <a:gd name="adj1" fmla="val 57641"/>
              <a:gd name="adj2" fmla="val -3869"/>
              <a:gd name="adj3" fmla="val 20263"/>
              <a:gd name="adj4" fmla="val -11649"/>
              <a:gd name="adj5" fmla="val 17614"/>
              <a:gd name="adj6" fmla="val -17195"/>
            </a:avLst>
          </a:prstGeom>
          <a:noFill/>
          <a:ln>
            <a:solidFill>
              <a:srgbClr val="E657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投影片縮放 11">
                <a:extLst>
                  <a:ext uri="{FF2B5EF4-FFF2-40B4-BE49-F238E27FC236}">
                    <a16:creationId xmlns:a16="http://schemas.microsoft.com/office/drawing/2014/main" id="{A8E7532D-9794-1E21-3D34-626405AA100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5425659"/>
                  </p:ext>
                </p:extLst>
              </p:nvPr>
            </p:nvGraphicFramePr>
            <p:xfrm>
              <a:off x="200628" y="220269"/>
              <a:ext cx="854387" cy="854387"/>
            </p:xfrm>
            <a:graphic>
              <a:graphicData uri="http://schemas.microsoft.com/office/powerpoint/2016/slidezoom">
                <pslz:sldZm>
                  <pslz:sldZmObj sldId="268" cId="489734038">
                    <pslz:zmPr id="{2D09EBB8-5E81-4541-BA38-032F972860C8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54387" cy="854387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投影片縮放 1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A8E7532D-9794-1E21-3D34-626405AA10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0628" y="220269"/>
                <a:ext cx="854387" cy="854387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pic>
        <p:nvPicPr>
          <p:cNvPr id="15" name="圖片 14">
            <a:extLst>
              <a:ext uri="{FF2B5EF4-FFF2-40B4-BE49-F238E27FC236}">
                <a16:creationId xmlns:a16="http://schemas.microsoft.com/office/drawing/2014/main" id="{E0AF3ABF-8879-3974-6212-A0F889165D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08" y="2409786"/>
            <a:ext cx="2586567" cy="258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8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621DC23-65ED-1C70-6B71-74C656DA44CF}"/>
              </a:ext>
            </a:extLst>
          </p:cNvPr>
          <p:cNvSpPr/>
          <p:nvPr/>
        </p:nvSpPr>
        <p:spPr>
          <a:xfrm>
            <a:off x="2669421" y="367815"/>
            <a:ext cx="68531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加油員加註油品標準作業流程</a:t>
            </a: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AA47F215-18D0-BA1C-6AE2-89AA96C9B84B}"/>
              </a:ext>
            </a:extLst>
          </p:cNvPr>
          <p:cNvCxnSpPr>
            <a:cxnSpLocks/>
          </p:cNvCxnSpPr>
          <p:nvPr/>
        </p:nvCxnSpPr>
        <p:spPr>
          <a:xfrm>
            <a:off x="1575846" y="3900340"/>
            <a:ext cx="9032455" cy="0"/>
          </a:xfrm>
          <a:prstGeom prst="line">
            <a:avLst/>
          </a:prstGeom>
          <a:ln w="38100">
            <a:gradFill>
              <a:gsLst>
                <a:gs pos="25000">
                  <a:srgbClr val="9B9E1B"/>
                </a:gs>
                <a:gs pos="0">
                  <a:srgbClr val="51BCEF"/>
                </a:gs>
                <a:gs pos="50000">
                  <a:srgbClr val="FFA92F"/>
                </a:gs>
                <a:gs pos="75000">
                  <a:srgbClr val="FF5C1E"/>
                </a:gs>
                <a:gs pos="100000">
                  <a:srgbClr val="A986C0"/>
                </a:gs>
              </a:gsLst>
              <a:lin ang="0" scaled="0"/>
            </a:gra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55CE8A2E-3F76-B968-F6F8-518F207B4E61}"/>
              </a:ext>
            </a:extLst>
          </p:cNvPr>
          <p:cNvGrpSpPr/>
          <p:nvPr/>
        </p:nvGrpSpPr>
        <p:grpSpPr>
          <a:xfrm>
            <a:off x="5526079" y="1734006"/>
            <a:ext cx="1129420" cy="2276312"/>
            <a:chOff x="5526079" y="1734006"/>
            <a:chExt cx="1129420" cy="2276312"/>
          </a:xfrm>
        </p:grpSpPr>
        <p:sp>
          <p:nvSpPr>
            <p:cNvPr id="50" name="橢圓 49">
              <a:extLst>
                <a:ext uri="{FF2B5EF4-FFF2-40B4-BE49-F238E27FC236}">
                  <a16:creationId xmlns:a16="http://schemas.microsoft.com/office/drawing/2014/main" id="{E8AFA1B0-EE05-F079-98A2-CD5207A6110B}"/>
                </a:ext>
              </a:extLst>
            </p:cNvPr>
            <p:cNvSpPr/>
            <p:nvPr/>
          </p:nvSpPr>
          <p:spPr>
            <a:xfrm>
              <a:off x="5982096" y="3790362"/>
              <a:ext cx="219956" cy="219956"/>
            </a:xfrm>
            <a:prstGeom prst="ellipse">
              <a:avLst/>
            </a:prstGeom>
            <a:noFill/>
            <a:ln w="28575">
              <a:solidFill>
                <a:srgbClr val="FFA9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" name="橢圓 50">
              <a:extLst>
                <a:ext uri="{FF2B5EF4-FFF2-40B4-BE49-F238E27FC236}">
                  <a16:creationId xmlns:a16="http://schemas.microsoft.com/office/drawing/2014/main" id="{C46F09DC-5F2D-DA8C-922B-F6F6FBB4BEFD}"/>
                </a:ext>
              </a:extLst>
            </p:cNvPr>
            <p:cNvSpPr/>
            <p:nvPr/>
          </p:nvSpPr>
          <p:spPr>
            <a:xfrm>
              <a:off x="5526079" y="1734006"/>
              <a:ext cx="1129420" cy="1129420"/>
            </a:xfrm>
            <a:prstGeom prst="ellipse">
              <a:avLst/>
            </a:prstGeom>
            <a:noFill/>
            <a:ln w="28575">
              <a:solidFill>
                <a:srgbClr val="FFA9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52" name="直線接點 51">
              <a:extLst>
                <a:ext uri="{FF2B5EF4-FFF2-40B4-BE49-F238E27FC236}">
                  <a16:creationId xmlns:a16="http://schemas.microsoft.com/office/drawing/2014/main" id="{F91A31E3-EADC-BEB7-6834-2E4F8E56340C}"/>
                </a:ext>
              </a:extLst>
            </p:cNvPr>
            <p:cNvCxnSpPr>
              <a:cxnSpLocks/>
              <a:stCxn id="51" idx="4"/>
              <a:endCxn id="50" idx="0"/>
            </p:cNvCxnSpPr>
            <p:nvPr/>
          </p:nvCxnSpPr>
          <p:spPr>
            <a:xfrm>
              <a:off x="6090789" y="2863426"/>
              <a:ext cx="1285" cy="926936"/>
            </a:xfrm>
            <a:prstGeom prst="line">
              <a:avLst/>
            </a:prstGeom>
            <a:noFill/>
            <a:ln>
              <a:solidFill>
                <a:srgbClr val="FFA9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A4D341FB-E6D5-28FB-4A2F-BA7D07E671EB}"/>
                </a:ext>
              </a:extLst>
            </p:cNvPr>
            <p:cNvSpPr/>
            <p:nvPr/>
          </p:nvSpPr>
          <p:spPr>
            <a:xfrm>
              <a:off x="5547503" y="2067884"/>
              <a:ext cx="110799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2400" dirty="0">
                  <a:ln w="0"/>
                  <a:solidFill>
                    <a:srgbClr val="F2E7E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加油中</a:t>
              </a:r>
              <a:endParaRPr lang="zh-TW" altLang="en-US" sz="2400" b="0" cap="none" spc="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3" name="矩形 82">
            <a:extLst>
              <a:ext uri="{FF2B5EF4-FFF2-40B4-BE49-F238E27FC236}">
                <a16:creationId xmlns:a16="http://schemas.microsoft.com/office/drawing/2014/main" id="{57AF04C0-DFB3-F5E4-FA69-C1D9A692EAA5}"/>
              </a:ext>
            </a:extLst>
          </p:cNvPr>
          <p:cNvSpPr/>
          <p:nvPr/>
        </p:nvSpPr>
        <p:spPr>
          <a:xfrm>
            <a:off x="629245" y="4273798"/>
            <a:ext cx="2633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000" b="1" dirty="0">
                <a:ln w="0"/>
                <a:solidFill>
                  <a:srgbClr val="51BCE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Stage 1</a:t>
            </a:r>
          </a:p>
          <a:p>
            <a:r>
              <a:rPr lang="zh-TW" altLang="en-US" sz="200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正確引導車輛</a:t>
            </a:r>
            <a:endParaRPr lang="zh-TW" altLang="en-US" sz="2000" b="0" cap="none" spc="0" dirty="0">
              <a:ln w="0"/>
              <a:solidFill>
                <a:srgbClr val="F2E7E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A41E4EAF-7647-54A2-1018-829916B0DBBA}"/>
              </a:ext>
            </a:extLst>
          </p:cNvPr>
          <p:cNvSpPr/>
          <p:nvPr/>
        </p:nvSpPr>
        <p:spPr>
          <a:xfrm>
            <a:off x="2810825" y="2807987"/>
            <a:ext cx="2633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000" b="1" dirty="0">
                <a:ln w="0"/>
                <a:solidFill>
                  <a:srgbClr val="9B9E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Stage 2</a:t>
            </a:r>
          </a:p>
          <a:p>
            <a:r>
              <a:rPr lang="zh-TW" altLang="en-US" sz="2000" b="0" cap="none" spc="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確認油品與金額</a:t>
            </a: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36C85A53-A4AF-5130-9806-4EDF3D8FD0A1}"/>
              </a:ext>
            </a:extLst>
          </p:cNvPr>
          <p:cNvSpPr/>
          <p:nvPr/>
        </p:nvSpPr>
        <p:spPr>
          <a:xfrm>
            <a:off x="5279639" y="4273798"/>
            <a:ext cx="2633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000" b="1" dirty="0">
                <a:ln w="0"/>
                <a:solidFill>
                  <a:srgbClr val="FFA9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Stage 3</a:t>
            </a:r>
          </a:p>
          <a:p>
            <a:r>
              <a:rPr lang="zh-TW" altLang="en-US" sz="2000" b="0" cap="none" spc="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突發狀況應變</a:t>
            </a: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54B2A0F2-1F35-AA8C-9D22-9C67128995C2}"/>
              </a:ext>
            </a:extLst>
          </p:cNvPr>
          <p:cNvSpPr/>
          <p:nvPr/>
        </p:nvSpPr>
        <p:spPr>
          <a:xfrm>
            <a:off x="7660216" y="2807987"/>
            <a:ext cx="2633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000" b="1" dirty="0">
                <a:ln w="0"/>
                <a:solidFill>
                  <a:srgbClr val="E6572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Stage 4</a:t>
            </a:r>
          </a:p>
          <a:p>
            <a:r>
              <a:rPr lang="zh-TW" altLang="en-US" sz="200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掛槍後結帳</a:t>
            </a:r>
            <a:endParaRPr lang="zh-TW" altLang="en-US" sz="2000" b="0" cap="none" spc="0" dirty="0">
              <a:ln w="0"/>
              <a:solidFill>
                <a:srgbClr val="F2E7E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7C05371B-9FEA-FC75-D364-AE9D1B89CF1C}"/>
              </a:ext>
            </a:extLst>
          </p:cNvPr>
          <p:cNvSpPr/>
          <p:nvPr/>
        </p:nvSpPr>
        <p:spPr>
          <a:xfrm>
            <a:off x="9895944" y="4273798"/>
            <a:ext cx="2633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000" b="1" dirty="0">
                <a:ln w="0"/>
                <a:solidFill>
                  <a:srgbClr val="A986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Stage</a:t>
            </a:r>
            <a:r>
              <a:rPr lang="en-US" altLang="zh-TW" sz="2000" dirty="0">
                <a:ln w="0"/>
                <a:solidFill>
                  <a:srgbClr val="A986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5</a:t>
            </a:r>
          </a:p>
          <a:p>
            <a:r>
              <a:rPr lang="zh-TW" altLang="en-US" sz="2000" b="0" cap="none" spc="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正確引導車輛</a:t>
            </a:r>
            <a:endParaRPr lang="en-US" altLang="zh-TW" sz="2000" b="0" cap="none" spc="0" dirty="0">
              <a:ln w="0"/>
              <a:solidFill>
                <a:srgbClr val="F2E7E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投影片縮放 16">
                <a:extLst>
                  <a:ext uri="{FF2B5EF4-FFF2-40B4-BE49-F238E27FC236}">
                    <a16:creationId xmlns:a16="http://schemas.microsoft.com/office/drawing/2014/main" id="{41B825A4-0EE9-C3A0-8E3B-A5BBA370E7F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55371" y="1829226"/>
              <a:ext cx="1017761" cy="2199585"/>
            </p:xfrm>
            <a:graphic>
              <a:graphicData uri="http://schemas.microsoft.com/office/powerpoint/2016/slidezoom">
                <pslz:sldZm>
                  <pslz:sldZmObj sldId="261" cId="4075732639">
                    <pslz:zmPr id="{07787FF0-3C2F-4E56-A837-3D034390BDF5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17761" cy="219958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投影片縮放 1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41B825A4-0EE9-C3A0-8E3B-A5BBA370E7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5371" y="1829226"/>
                <a:ext cx="1017761" cy="219958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投影片縮放 2">
                <a:extLst>
                  <a:ext uri="{FF2B5EF4-FFF2-40B4-BE49-F238E27FC236}">
                    <a16:creationId xmlns:a16="http://schemas.microsoft.com/office/drawing/2014/main" id="{563371BA-34AB-ECAE-F3A3-FB1F8EF60C8F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3149399" y="3790362"/>
              <a:ext cx="1303827" cy="2268000"/>
            </p:xfrm>
            <a:graphic>
              <a:graphicData uri="http://schemas.microsoft.com/office/powerpoint/2016/slidezoom">
                <pslz:sldZm>
                  <pslz:sldZmObj sldId="263" cId="3505876154">
                    <pslz:zmPr id="{4A90B911-2C1A-4B57-A3EA-7E7F14895300}" returnToParent="0" imageType="cover" transitionDur="100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03827" cy="22680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投影片縮放 2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563371BA-34AB-ECAE-F3A3-FB1F8EF60C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9399" y="3790362"/>
                <a:ext cx="1303827" cy="22680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投影片縮放 3">
                <a:extLst>
                  <a:ext uri="{FF2B5EF4-FFF2-40B4-BE49-F238E27FC236}">
                    <a16:creationId xmlns:a16="http://schemas.microsoft.com/office/drawing/2014/main" id="{55CB24CC-4008-A533-9999-3B1317A0CF6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746910" y="3790362"/>
              <a:ext cx="1339787" cy="2330552"/>
            </p:xfrm>
            <a:graphic>
              <a:graphicData uri="http://schemas.microsoft.com/office/powerpoint/2016/slidezoom">
                <pslz:sldZm>
                  <pslz:sldZmObj sldId="267" cId="128593082">
                    <pslz:zmPr id="{FA319942-50C8-4D9C-9B1C-8E2619E4F9DC}" returnToParent="0" imageType="cover" transitionDur="10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39787" cy="2330552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投影片縮放 3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55CB24CC-4008-A533-9999-3B1317A0CF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46910" y="3790362"/>
                <a:ext cx="1339787" cy="2330552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投影片縮放 4">
                <a:extLst>
                  <a:ext uri="{FF2B5EF4-FFF2-40B4-BE49-F238E27FC236}">
                    <a16:creationId xmlns:a16="http://schemas.microsoft.com/office/drawing/2014/main" id="{F0D0C2D3-EAD9-7CD0-FE9C-0ACF2FF666E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67338614"/>
                  </p:ext>
                </p:extLst>
              </p:nvPr>
            </p:nvGraphicFramePr>
            <p:xfrm>
              <a:off x="10230053" y="1813373"/>
              <a:ext cx="1016332" cy="2215438"/>
            </p:xfrm>
            <a:graphic>
              <a:graphicData uri="http://schemas.microsoft.com/office/powerpoint/2016/slidezoom">
                <pslz:sldZm>
                  <pslz:sldZmObj sldId="269" cId="2870745108">
                    <pslz:zmPr id="{E7E4CAB3-0019-479B-A8AE-25F783C7C675}" returnToParent="0" imageType="cover" transitionDur="1000">
                      <p166:blipFill xmlns:p166="http://schemas.microsoft.com/office/powerpoint/2016/6/main"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16332" cy="221543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投影片縮放 4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F0D0C2D3-EAD9-7CD0-FE9C-0ACF2FF666E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0053" y="1813373"/>
                <a:ext cx="1016332" cy="221543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973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3" grpId="0"/>
      <p:bldP spid="84" grpId="0"/>
      <p:bldP spid="85" grpId="0"/>
      <p:bldP spid="86" grpId="0"/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8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34E03F0-AF68-069F-A352-506EF5703997}"/>
              </a:ext>
            </a:extLst>
          </p:cNvPr>
          <p:cNvSpPr/>
          <p:nvPr/>
        </p:nvSpPr>
        <p:spPr>
          <a:xfrm>
            <a:off x="4779310" y="371100"/>
            <a:ext cx="303551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3200" b="1" dirty="0">
                <a:ln w="0"/>
                <a:solidFill>
                  <a:srgbClr val="A986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Stage</a:t>
            </a:r>
            <a:r>
              <a:rPr lang="en-US" altLang="zh-TW" sz="3200" dirty="0">
                <a:ln w="0"/>
                <a:solidFill>
                  <a:srgbClr val="A986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5</a:t>
            </a:r>
          </a:p>
          <a:p>
            <a:r>
              <a:rPr lang="zh-TW" altLang="en-US" sz="3200" b="0" cap="none" spc="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出站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EF28E6D-B2C5-E187-DC96-A8C2E1B4B74F}"/>
              </a:ext>
            </a:extLst>
          </p:cNvPr>
          <p:cNvSpPr txBox="1"/>
          <p:nvPr/>
        </p:nvSpPr>
        <p:spPr>
          <a:xfrm>
            <a:off x="3835964" y="2131717"/>
            <a:ext cx="7621571" cy="304698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 1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：加油員應以</a:t>
            </a:r>
            <a:r>
              <a:rPr lang="zh-TW" altLang="en-US" sz="2400" u="sng" dirty="0">
                <a:solidFill>
                  <a:srgbClr val="DE6C8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</a:t>
            </a:r>
            <a:r>
              <a:rPr lang="zh-TW" altLang="en-US" sz="2400" u="sng" dirty="0">
                <a:solidFill>
                  <a:srgbClr val="EF656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勢及招呼方式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將車輛引導至出口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方向，離開加油站</a:t>
            </a:r>
          </a:p>
          <a:p>
            <a:pPr>
              <a:lnSpc>
                <a:spcPct val="200000"/>
              </a:lnSpc>
            </a:pP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 2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2400" u="sng" dirty="0">
                <a:solidFill>
                  <a:srgbClr val="EF656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大聲呼喊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引導車輛出站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 3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2400" u="sng" dirty="0">
                <a:solidFill>
                  <a:srgbClr val="EF656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謹慎指揮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駕駛人順利駛出加油站，並避免車輛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間距離過近</a:t>
            </a:r>
          </a:p>
        </p:txBody>
      </p:sp>
      <p:sp>
        <p:nvSpPr>
          <p:cNvPr id="14" name="圖說文字: 折線加上框線和強調線 13">
            <a:extLst>
              <a:ext uri="{FF2B5EF4-FFF2-40B4-BE49-F238E27FC236}">
                <a16:creationId xmlns:a16="http://schemas.microsoft.com/office/drawing/2014/main" id="{A5888F52-B6A8-B1AF-F755-1CAE4A47AFA4}"/>
              </a:ext>
            </a:extLst>
          </p:cNvPr>
          <p:cNvSpPr/>
          <p:nvPr/>
        </p:nvSpPr>
        <p:spPr>
          <a:xfrm>
            <a:off x="3751867" y="2046874"/>
            <a:ext cx="7705668" cy="3289954"/>
          </a:xfrm>
          <a:prstGeom prst="accentBorderCallout2">
            <a:avLst>
              <a:gd name="adj1" fmla="val 35578"/>
              <a:gd name="adj2" fmla="val -4481"/>
              <a:gd name="adj3" fmla="val 60378"/>
              <a:gd name="adj4" fmla="val -7979"/>
              <a:gd name="adj5" fmla="val 60594"/>
              <a:gd name="adj6" fmla="val -13770"/>
            </a:avLst>
          </a:prstGeom>
          <a:noFill/>
          <a:ln>
            <a:solidFill>
              <a:srgbClr val="A986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投影片縮放 4">
                <a:extLst>
                  <a:ext uri="{FF2B5EF4-FFF2-40B4-BE49-F238E27FC236}">
                    <a16:creationId xmlns:a16="http://schemas.microsoft.com/office/drawing/2014/main" id="{1BCFC1BC-F987-8B3A-A7EC-CDDA410271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75107279"/>
                  </p:ext>
                </p:extLst>
              </p:nvPr>
            </p:nvGraphicFramePr>
            <p:xfrm>
              <a:off x="348001" y="2415241"/>
              <a:ext cx="2555750" cy="2553220"/>
            </p:xfrm>
            <a:graphic>
              <a:graphicData uri="http://schemas.microsoft.com/office/powerpoint/2016/slidezoom">
                <pslz:sldZm>
                  <pslz:sldZmObj sldId="270" cId="448134886">
                    <pslz:zmPr id="{16B41F8E-60E4-4F82-B7A5-39B06496E2FE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55750" cy="255322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投影片縮放 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BCFC1BC-F987-8B3A-A7EC-CDDA410271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8001" y="2415241"/>
                <a:ext cx="2555750" cy="255322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7074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8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圖說文字: 折線加上框線和強調線 3">
            <a:extLst>
              <a:ext uri="{FF2B5EF4-FFF2-40B4-BE49-F238E27FC236}">
                <a16:creationId xmlns:a16="http://schemas.microsoft.com/office/drawing/2014/main" id="{7C01EA78-77FD-6D91-5262-F8404B37ABE1}"/>
              </a:ext>
            </a:extLst>
          </p:cNvPr>
          <p:cNvSpPr/>
          <p:nvPr/>
        </p:nvSpPr>
        <p:spPr>
          <a:xfrm>
            <a:off x="4044098" y="1725105"/>
            <a:ext cx="7548139" cy="3223967"/>
          </a:xfrm>
          <a:prstGeom prst="accentBorderCallout2">
            <a:avLst>
              <a:gd name="adj1" fmla="val 57641"/>
              <a:gd name="adj2" fmla="val -3869"/>
              <a:gd name="adj3" fmla="val 32148"/>
              <a:gd name="adj4" fmla="val -10611"/>
              <a:gd name="adj5" fmla="val 31059"/>
              <a:gd name="adj6" fmla="val -23227"/>
            </a:avLst>
          </a:prstGeom>
          <a:noFill/>
          <a:ln>
            <a:solidFill>
              <a:srgbClr val="DD63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1EC067-BC91-A779-1D76-04A0D3101DAE}"/>
              </a:ext>
            </a:extLst>
          </p:cNvPr>
          <p:cNvSpPr txBox="1"/>
          <p:nvPr/>
        </p:nvSpPr>
        <p:spPr>
          <a:xfrm>
            <a:off x="4300605" y="1770725"/>
            <a:ext cx="7621571" cy="29329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加油未完成，顧客誤以為已加好油駛出！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加油加到火燒車！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加油站工讀生聽錯金額！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汽油滴出來</a:t>
            </a:r>
            <a:r>
              <a:rPr lang="en-US" altLang="zh-TW" sz="24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 </a:t>
            </a:r>
            <a:r>
              <a:rPr lang="zh-TW" altLang="en-US" sz="24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客拒付錢 遭加油站員工揮拳！</a:t>
            </a:r>
            <a:endParaRPr lang="en-US" altLang="zh-TW" sz="24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投影片縮放 6">
                <a:extLst>
                  <a:ext uri="{FF2B5EF4-FFF2-40B4-BE49-F238E27FC236}">
                    <a16:creationId xmlns:a16="http://schemas.microsoft.com/office/drawing/2014/main" id="{DCEDE050-CB3A-32E2-FC21-F9E3EEAEA98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53350109"/>
                  </p:ext>
                </p:extLst>
              </p:nvPr>
            </p:nvGraphicFramePr>
            <p:xfrm>
              <a:off x="829600" y="2464855"/>
              <a:ext cx="1935184" cy="1924836"/>
            </p:xfrm>
            <a:graphic>
              <a:graphicData uri="http://schemas.microsoft.com/office/powerpoint/2016/slidezoom">
                <pslz:sldZm>
                  <pslz:sldZmObj sldId="271" cId="3034330899">
                    <pslz:zmPr id="{87F3619D-FCE0-49C6-880D-062C293255CA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35184" cy="1924836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投影片縮放 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DCEDE050-CB3A-32E2-FC21-F9E3EEAEA9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9600" y="2464855"/>
                <a:ext cx="1935184" cy="1924836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投影片縮放 2">
                <a:extLst>
                  <a:ext uri="{FF2B5EF4-FFF2-40B4-BE49-F238E27FC236}">
                    <a16:creationId xmlns:a16="http://schemas.microsoft.com/office/drawing/2014/main" id="{3134E38F-C08A-FCCB-798B-05FD46A8585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20209197"/>
                  </p:ext>
                </p:extLst>
              </p:nvPr>
            </p:nvGraphicFramePr>
            <p:xfrm>
              <a:off x="10424881" y="1927527"/>
              <a:ext cx="888217" cy="537328"/>
            </p:xfrm>
            <a:graphic>
              <a:graphicData uri="http://schemas.microsoft.com/office/powerpoint/2016/slidezoom">
                <pslz:sldZm>
                  <pslz:sldZmObj sldId="272" cId="3001846966">
                    <pslz:zmPr id="{7C90D592-7FBD-43D9-81D6-CBC49BC94FE7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88217" cy="537328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投影片縮放 2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3134E38F-C08A-FCCB-798B-05FD46A858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424881" y="1927527"/>
                <a:ext cx="888217" cy="537328"/>
              </a:xfrm>
              <a:prstGeom prst="rect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投影片縮放 7">
                <a:extLst>
                  <a:ext uri="{FF2B5EF4-FFF2-40B4-BE49-F238E27FC236}">
                    <a16:creationId xmlns:a16="http://schemas.microsoft.com/office/drawing/2014/main" id="{FFDFAB19-E9D7-F3C7-9FE8-602A30D69CB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75995203"/>
                  </p:ext>
                </p:extLst>
              </p:nvPr>
            </p:nvGraphicFramePr>
            <p:xfrm>
              <a:off x="10502139" y="4204085"/>
              <a:ext cx="953600" cy="536400"/>
            </p:xfrm>
            <a:graphic>
              <a:graphicData uri="http://schemas.microsoft.com/office/powerpoint/2016/slidezoom">
                <pslz:sldZm>
                  <pslz:sldZmObj sldId="273" cId="3833274775">
                    <pslz:zmPr id="{75F27106-C616-43E1-B642-BE8DE9D4C9FE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53600" cy="5364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投影片縮放 7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FFDFAB19-E9D7-F3C7-9FE8-602A30D69C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502139" y="4204085"/>
                <a:ext cx="953600" cy="536400"/>
              </a:xfrm>
              <a:prstGeom prst="rect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投影片縮放 9">
                <a:extLst>
                  <a:ext uri="{FF2B5EF4-FFF2-40B4-BE49-F238E27FC236}">
                    <a16:creationId xmlns:a16="http://schemas.microsoft.com/office/drawing/2014/main" id="{FB922A7B-EF58-E545-EF6B-22E9F514EA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34218946"/>
                  </p:ext>
                </p:extLst>
              </p:nvPr>
            </p:nvGraphicFramePr>
            <p:xfrm>
              <a:off x="7316974" y="2770923"/>
              <a:ext cx="872443" cy="490749"/>
            </p:xfrm>
            <a:graphic>
              <a:graphicData uri="http://schemas.microsoft.com/office/powerpoint/2016/slidezoom">
                <pslz:sldZm>
                  <pslz:sldZmObj sldId="274" cId="1681789355">
                    <pslz:zmPr id="{4E96A670-F15D-48CB-9958-A978400B9915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72443" cy="490749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投影片縮放 9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FB922A7B-EF58-E545-EF6B-22E9F514EA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316974" y="2770923"/>
                <a:ext cx="872443" cy="490749"/>
              </a:xfrm>
              <a:prstGeom prst="rect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813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267BB6D-13A8-C4C9-A71E-41AD572A4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95" y="-704130"/>
            <a:ext cx="12295695" cy="819713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56409DC-2E6E-0807-7217-79EBA43AB0A5}"/>
              </a:ext>
            </a:extLst>
          </p:cNvPr>
          <p:cNvSpPr txBox="1"/>
          <p:nvPr/>
        </p:nvSpPr>
        <p:spPr>
          <a:xfrm>
            <a:off x="1195634" y="972219"/>
            <a:ext cx="7621571" cy="19992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好了</a:t>
            </a:r>
            <a:r>
              <a:rPr lang="en-US" altLang="zh-TW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zh-TW" altLang="en-US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可以開始鼓掌了</a:t>
            </a:r>
            <a:r>
              <a:rPr lang="en-US" altLang="zh-TW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3433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8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9EF13D12-1E17-09A1-B0FD-FDDA504BE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68" y="446300"/>
            <a:ext cx="7070103" cy="29827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80A7904-7EE2-DB8A-5016-0B751ED76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339" y="3176834"/>
            <a:ext cx="7890961" cy="334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46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8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汽油滴出來! 客拒付錢 遭加油站員工揮拳｜TVBS新聞">
            <a:hlinkClick r:id="" action="ppaction://media"/>
            <a:extLst>
              <a:ext uri="{FF2B5EF4-FFF2-40B4-BE49-F238E27FC236}">
                <a16:creationId xmlns:a16="http://schemas.microsoft.com/office/drawing/2014/main" id="{A9BC7129-8CCA-CF34-283B-F09457BDC2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3632" y="243918"/>
            <a:ext cx="11324736" cy="637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7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8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F49C606-FB8F-381F-4C60-80C5ECCC8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68" y="337008"/>
            <a:ext cx="5895401" cy="3429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B4FF0F4-5F38-4EF2-945D-84CE93C77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110" y="2658358"/>
            <a:ext cx="7044522" cy="402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89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86475778-C65C-82EA-BF7A-F014E6EC5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6028">
            <a:off x="-25038058" y="-20914487"/>
            <a:ext cx="102509816" cy="5766176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BD5101F-AC46-DBDA-2037-E3A7B870C6C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A65C9DC-C047-4AF8-AD87-9A70607EA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299" y="2400299"/>
            <a:ext cx="2286001" cy="228600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FFBBE26-3E26-1275-5747-87E5B84FC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341" y="165100"/>
            <a:ext cx="1968501" cy="1968501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0545CBB8-7525-4737-1341-D08EF60ADB8F}"/>
              </a:ext>
            </a:extLst>
          </p:cNvPr>
          <p:cNvSpPr txBox="1"/>
          <p:nvPr/>
        </p:nvSpPr>
        <p:spPr>
          <a:xfrm>
            <a:off x="2222827" y="1777842"/>
            <a:ext cx="6037581" cy="3302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台灣中油股份有限公司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成立於</a:t>
            </a: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1946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年，</a:t>
            </a: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1949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年隨政府播遷來臺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石油與天然氣的探採、煉製、產品行銷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等完整供應鏈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轉型與永續：優油、減碳、潔能</a:t>
            </a:r>
          </a:p>
        </p:txBody>
      </p:sp>
    </p:spTree>
    <p:extLst>
      <p:ext uri="{BB962C8B-B14F-4D97-AF65-F5344CB8AC3E}">
        <p14:creationId xmlns:p14="http://schemas.microsoft.com/office/powerpoint/2010/main" val="997552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6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86475778-C65C-82EA-BF7A-F014E6EC5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D59090E-816B-A276-50C8-3AC0269C4D1A}"/>
              </a:ext>
            </a:extLst>
          </p:cNvPr>
          <p:cNvSpPr/>
          <p:nvPr/>
        </p:nvSpPr>
        <p:spPr>
          <a:xfrm rot="20272754">
            <a:off x="3237375" y="3375211"/>
            <a:ext cx="1005403" cy="107721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台灣</a:t>
            </a:r>
            <a:endParaRPr lang="en-US" altLang="zh-TW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中油</a:t>
            </a:r>
            <a:endParaRPr lang="zh-TW" altLang="en-US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A3119E4-0BEC-8E27-0195-CE17B2EFFAF0}"/>
              </a:ext>
            </a:extLst>
          </p:cNvPr>
          <p:cNvSpPr/>
          <p:nvPr/>
        </p:nvSpPr>
        <p:spPr>
          <a:xfrm rot="441254">
            <a:off x="9014650" y="3599613"/>
            <a:ext cx="1306769" cy="76944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4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SOP</a:t>
            </a:r>
            <a:endParaRPr lang="zh-TW" altLang="en-US" sz="4400" b="0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791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6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86475778-C65C-82EA-BF7A-F014E6EC5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266">
            <a:off x="-35940301" y="-11932851"/>
            <a:ext cx="52683648" cy="2963454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8F6B5EC-DA55-E752-AB4B-2D8EFAE522CF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CD3333E-E37F-F0CB-332A-49674ECD97E7}"/>
              </a:ext>
            </a:extLst>
          </p:cNvPr>
          <p:cNvSpPr txBox="1"/>
          <p:nvPr/>
        </p:nvSpPr>
        <p:spPr>
          <a:xfrm>
            <a:off x="5799515" y="2142576"/>
            <a:ext cx="6037581" cy="2317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SOP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目的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複雜事務標準化與簡化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有效地降低失誤與疏失之狀況</a:t>
            </a:r>
          </a:p>
        </p:txBody>
      </p:sp>
      <p:sp>
        <p:nvSpPr>
          <p:cNvPr id="12" name="圖說文字: 折線加上框線和強調線 11">
            <a:extLst>
              <a:ext uri="{FF2B5EF4-FFF2-40B4-BE49-F238E27FC236}">
                <a16:creationId xmlns:a16="http://schemas.microsoft.com/office/drawing/2014/main" id="{348344E3-4742-4C86-1946-B4478886BAF8}"/>
              </a:ext>
            </a:extLst>
          </p:cNvPr>
          <p:cNvSpPr/>
          <p:nvPr/>
        </p:nvSpPr>
        <p:spPr>
          <a:xfrm>
            <a:off x="5653548" y="2221234"/>
            <a:ext cx="4896464" cy="2317429"/>
          </a:xfrm>
          <a:prstGeom prst="accentBorderCallout2">
            <a:avLst>
              <a:gd name="adj1" fmla="val 18750"/>
              <a:gd name="adj2" fmla="val -8333"/>
              <a:gd name="adj3" fmla="val 54813"/>
              <a:gd name="adj4" fmla="val -20281"/>
              <a:gd name="adj5" fmla="val 54374"/>
              <a:gd name="adj6" fmla="val -48876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投影片縮放 14">
                <a:extLst>
                  <a:ext uri="{FF2B5EF4-FFF2-40B4-BE49-F238E27FC236}">
                    <a16:creationId xmlns:a16="http://schemas.microsoft.com/office/drawing/2014/main" id="{0A5552AF-B07D-BC9C-B43D-530357C2254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88030366"/>
                  </p:ext>
                </p:extLst>
              </p:nvPr>
            </p:nvGraphicFramePr>
            <p:xfrm>
              <a:off x="906390" y="2241087"/>
              <a:ext cx="2375823" cy="2375823"/>
            </p:xfrm>
            <a:graphic>
              <a:graphicData uri="http://schemas.microsoft.com/office/powerpoint/2016/slidezoom">
                <pslz:sldZm>
                  <pslz:sldZmObj sldId="260" cId="1730421766">
                    <pslz:zmPr id="{1B5608E0-1DA9-418D-BF5F-798456306847}" returnToParent="0" imageType="cover" transitionDur="1000">
                      <p166:blipFill xmlns:p166="http://schemas.microsoft.com/office/powerpoint/2016/6/main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75823" cy="2375823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投影片縮放 14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0A5552AF-B07D-BC9C-B43D-530357C225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6390" y="2241087"/>
                <a:ext cx="2375823" cy="2375823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9332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6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8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621DC23-65ED-1C70-6B71-74C656DA44CF}"/>
              </a:ext>
            </a:extLst>
          </p:cNvPr>
          <p:cNvSpPr/>
          <p:nvPr/>
        </p:nvSpPr>
        <p:spPr>
          <a:xfrm>
            <a:off x="2669421" y="367815"/>
            <a:ext cx="68531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加油員加註油品標準作業流程</a:t>
            </a: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AA47F215-18D0-BA1C-6AE2-89AA96C9B84B}"/>
              </a:ext>
            </a:extLst>
          </p:cNvPr>
          <p:cNvCxnSpPr>
            <a:cxnSpLocks/>
            <a:endCxn id="58" idx="2"/>
          </p:cNvCxnSpPr>
          <p:nvPr/>
        </p:nvCxnSpPr>
        <p:spPr>
          <a:xfrm>
            <a:off x="1575846" y="3900340"/>
            <a:ext cx="9032455" cy="0"/>
          </a:xfrm>
          <a:prstGeom prst="line">
            <a:avLst/>
          </a:prstGeom>
          <a:ln w="38100">
            <a:gradFill>
              <a:gsLst>
                <a:gs pos="25000">
                  <a:srgbClr val="9B9E1B"/>
                </a:gs>
                <a:gs pos="0">
                  <a:srgbClr val="51BCEF"/>
                </a:gs>
                <a:gs pos="50000">
                  <a:srgbClr val="FFA92F"/>
                </a:gs>
                <a:gs pos="75000">
                  <a:srgbClr val="FF5C1E"/>
                </a:gs>
                <a:gs pos="100000">
                  <a:srgbClr val="A986C0"/>
                </a:gs>
              </a:gsLst>
              <a:lin ang="0" scaled="0"/>
            </a:gra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55CE8A2E-3F76-B968-F6F8-518F207B4E61}"/>
              </a:ext>
            </a:extLst>
          </p:cNvPr>
          <p:cNvGrpSpPr/>
          <p:nvPr/>
        </p:nvGrpSpPr>
        <p:grpSpPr>
          <a:xfrm>
            <a:off x="5526079" y="1734006"/>
            <a:ext cx="1129420" cy="2276312"/>
            <a:chOff x="5526079" y="1734006"/>
            <a:chExt cx="1129420" cy="2276312"/>
          </a:xfrm>
        </p:grpSpPr>
        <p:sp>
          <p:nvSpPr>
            <p:cNvPr id="50" name="橢圓 49">
              <a:extLst>
                <a:ext uri="{FF2B5EF4-FFF2-40B4-BE49-F238E27FC236}">
                  <a16:creationId xmlns:a16="http://schemas.microsoft.com/office/drawing/2014/main" id="{E8AFA1B0-EE05-F079-98A2-CD5207A6110B}"/>
                </a:ext>
              </a:extLst>
            </p:cNvPr>
            <p:cNvSpPr/>
            <p:nvPr/>
          </p:nvSpPr>
          <p:spPr>
            <a:xfrm>
              <a:off x="5982096" y="3790362"/>
              <a:ext cx="219956" cy="219956"/>
            </a:xfrm>
            <a:prstGeom prst="ellipse">
              <a:avLst/>
            </a:prstGeom>
            <a:noFill/>
            <a:ln w="28575">
              <a:solidFill>
                <a:srgbClr val="FFA9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" name="橢圓 50">
              <a:extLst>
                <a:ext uri="{FF2B5EF4-FFF2-40B4-BE49-F238E27FC236}">
                  <a16:creationId xmlns:a16="http://schemas.microsoft.com/office/drawing/2014/main" id="{C46F09DC-5F2D-DA8C-922B-F6F6FBB4BEFD}"/>
                </a:ext>
              </a:extLst>
            </p:cNvPr>
            <p:cNvSpPr/>
            <p:nvPr/>
          </p:nvSpPr>
          <p:spPr>
            <a:xfrm>
              <a:off x="5526079" y="1734006"/>
              <a:ext cx="1129420" cy="1129420"/>
            </a:xfrm>
            <a:prstGeom prst="ellipse">
              <a:avLst/>
            </a:prstGeom>
            <a:noFill/>
            <a:ln w="28575">
              <a:solidFill>
                <a:srgbClr val="FFA9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52" name="直線接點 51">
              <a:extLst>
                <a:ext uri="{FF2B5EF4-FFF2-40B4-BE49-F238E27FC236}">
                  <a16:creationId xmlns:a16="http://schemas.microsoft.com/office/drawing/2014/main" id="{F91A31E3-EADC-BEB7-6834-2E4F8E56340C}"/>
                </a:ext>
              </a:extLst>
            </p:cNvPr>
            <p:cNvCxnSpPr>
              <a:cxnSpLocks/>
              <a:stCxn id="51" idx="4"/>
              <a:endCxn id="50" idx="0"/>
            </p:cNvCxnSpPr>
            <p:nvPr/>
          </p:nvCxnSpPr>
          <p:spPr>
            <a:xfrm>
              <a:off x="6090789" y="2863426"/>
              <a:ext cx="1285" cy="926936"/>
            </a:xfrm>
            <a:prstGeom prst="line">
              <a:avLst/>
            </a:prstGeom>
            <a:noFill/>
            <a:ln>
              <a:solidFill>
                <a:srgbClr val="FFA9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A4D341FB-E6D5-28FB-4A2F-BA7D07E671EB}"/>
                </a:ext>
              </a:extLst>
            </p:cNvPr>
            <p:cNvSpPr/>
            <p:nvPr/>
          </p:nvSpPr>
          <p:spPr>
            <a:xfrm>
              <a:off x="5547503" y="2067884"/>
              <a:ext cx="110799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2400" dirty="0">
                  <a:ln w="0"/>
                  <a:solidFill>
                    <a:srgbClr val="F2E7E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加油中</a:t>
              </a:r>
              <a:endParaRPr lang="zh-TW" altLang="en-US" sz="2400" b="0" cap="none" spc="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08E3C72E-83B4-A5EA-38D8-114D95EB40A7}"/>
              </a:ext>
            </a:extLst>
          </p:cNvPr>
          <p:cNvGrpSpPr/>
          <p:nvPr/>
        </p:nvGrpSpPr>
        <p:grpSpPr>
          <a:xfrm>
            <a:off x="7849605" y="3800587"/>
            <a:ext cx="1118997" cy="2266518"/>
            <a:chOff x="7849605" y="3800587"/>
            <a:chExt cx="1118997" cy="2266518"/>
          </a:xfrm>
        </p:grpSpPr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319354D3-717D-8611-9CBD-ADF3FB43AB77}"/>
                </a:ext>
              </a:extLst>
            </p:cNvPr>
            <p:cNvSpPr/>
            <p:nvPr/>
          </p:nvSpPr>
          <p:spPr>
            <a:xfrm flipV="1">
              <a:off x="8295199" y="3800587"/>
              <a:ext cx="219956" cy="219956"/>
            </a:xfrm>
            <a:prstGeom prst="ellipse">
              <a:avLst/>
            </a:prstGeom>
            <a:noFill/>
            <a:ln w="28575">
              <a:solidFill>
                <a:srgbClr val="FF5C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0E22C7D0-B435-6C76-22C4-D2F3FC8C2F60}"/>
                </a:ext>
              </a:extLst>
            </p:cNvPr>
            <p:cNvSpPr/>
            <p:nvPr/>
          </p:nvSpPr>
          <p:spPr>
            <a:xfrm flipV="1">
              <a:off x="7849605" y="4948108"/>
              <a:ext cx="1118997" cy="1118997"/>
            </a:xfrm>
            <a:prstGeom prst="ellipse">
              <a:avLst/>
            </a:prstGeom>
            <a:noFill/>
            <a:ln w="28575">
              <a:solidFill>
                <a:srgbClr val="FF5C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56" name="直線接點 55">
              <a:extLst>
                <a:ext uri="{FF2B5EF4-FFF2-40B4-BE49-F238E27FC236}">
                  <a16:creationId xmlns:a16="http://schemas.microsoft.com/office/drawing/2014/main" id="{1F35D3EF-4F6B-B857-B2F1-FA86CBC329D4}"/>
                </a:ext>
              </a:extLst>
            </p:cNvPr>
            <p:cNvCxnSpPr>
              <a:cxnSpLocks/>
              <a:stCxn id="55" idx="4"/>
              <a:endCxn id="54" idx="0"/>
            </p:cNvCxnSpPr>
            <p:nvPr/>
          </p:nvCxnSpPr>
          <p:spPr>
            <a:xfrm flipH="1" flipV="1">
              <a:off x="8405177" y="4020543"/>
              <a:ext cx="3927" cy="927565"/>
            </a:xfrm>
            <a:prstGeom prst="line">
              <a:avLst/>
            </a:prstGeom>
            <a:noFill/>
            <a:ln>
              <a:solidFill>
                <a:srgbClr val="FF5C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54A55BC3-5AF4-14D5-A965-F281CDF3B6AA}"/>
                </a:ext>
              </a:extLst>
            </p:cNvPr>
            <p:cNvSpPr/>
            <p:nvPr/>
          </p:nvSpPr>
          <p:spPr>
            <a:xfrm>
              <a:off x="7859032" y="5289986"/>
              <a:ext cx="110799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2400" dirty="0">
                  <a:ln w="0"/>
                  <a:solidFill>
                    <a:srgbClr val="F2E7E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加油後</a:t>
              </a:r>
              <a:endParaRPr lang="zh-TW" altLang="en-US" sz="2400" b="0" cap="none" spc="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B5192E35-A8EE-9964-BEC2-B3FB2619497F}"/>
              </a:ext>
            </a:extLst>
          </p:cNvPr>
          <p:cNvGrpSpPr/>
          <p:nvPr/>
        </p:nvGrpSpPr>
        <p:grpSpPr>
          <a:xfrm>
            <a:off x="10236727" y="1820958"/>
            <a:ext cx="963104" cy="2189360"/>
            <a:chOff x="10236727" y="1820958"/>
            <a:chExt cx="963104" cy="2189360"/>
          </a:xfrm>
        </p:grpSpPr>
        <p:grpSp>
          <p:nvGrpSpPr>
            <p:cNvPr id="57" name="群組 56">
              <a:extLst>
                <a:ext uri="{FF2B5EF4-FFF2-40B4-BE49-F238E27FC236}">
                  <a16:creationId xmlns:a16="http://schemas.microsoft.com/office/drawing/2014/main" id="{9DAF702E-19D1-01A7-41C9-3E1CB04CBC7D}"/>
                </a:ext>
              </a:extLst>
            </p:cNvPr>
            <p:cNvGrpSpPr/>
            <p:nvPr/>
          </p:nvGrpSpPr>
          <p:grpSpPr>
            <a:xfrm>
              <a:off x="10236727" y="1820958"/>
              <a:ext cx="963104" cy="2189360"/>
              <a:chOff x="984316" y="1820958"/>
              <a:chExt cx="963104" cy="2189360"/>
            </a:xfrm>
            <a:noFill/>
          </p:grpSpPr>
          <p:sp>
            <p:nvSpPr>
              <p:cNvPr id="58" name="橢圓 57">
                <a:extLst>
                  <a:ext uri="{FF2B5EF4-FFF2-40B4-BE49-F238E27FC236}">
                    <a16:creationId xmlns:a16="http://schemas.microsoft.com/office/drawing/2014/main" id="{2963B3BA-DA99-393F-D023-35D96E375DA2}"/>
                  </a:ext>
                </a:extLst>
              </p:cNvPr>
              <p:cNvSpPr/>
              <p:nvPr/>
            </p:nvSpPr>
            <p:spPr>
              <a:xfrm>
                <a:off x="1355890" y="3790362"/>
                <a:ext cx="219956" cy="219956"/>
              </a:xfrm>
              <a:prstGeom prst="ellipse">
                <a:avLst/>
              </a:prstGeom>
              <a:grpFill/>
              <a:ln w="28575">
                <a:solidFill>
                  <a:srgbClr val="A986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" name="橢圓 58">
                <a:extLst>
                  <a:ext uri="{FF2B5EF4-FFF2-40B4-BE49-F238E27FC236}">
                    <a16:creationId xmlns:a16="http://schemas.microsoft.com/office/drawing/2014/main" id="{E0BF2AB0-1E45-7FB0-7138-5D2FD018FBA4}"/>
                  </a:ext>
                </a:extLst>
              </p:cNvPr>
              <p:cNvSpPr/>
              <p:nvPr/>
            </p:nvSpPr>
            <p:spPr>
              <a:xfrm>
                <a:off x="984316" y="1820958"/>
                <a:ext cx="963104" cy="963104"/>
              </a:xfrm>
              <a:prstGeom prst="ellipse">
                <a:avLst/>
              </a:prstGeom>
              <a:grpFill/>
              <a:ln w="28575">
                <a:solidFill>
                  <a:srgbClr val="A986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60" name="直線接點 59">
                <a:extLst>
                  <a:ext uri="{FF2B5EF4-FFF2-40B4-BE49-F238E27FC236}">
                    <a16:creationId xmlns:a16="http://schemas.microsoft.com/office/drawing/2014/main" id="{14B10BFF-B581-25D8-F23E-21597B4D6FDC}"/>
                  </a:ext>
                </a:extLst>
              </p:cNvPr>
              <p:cNvCxnSpPr>
                <a:stCxn id="59" idx="4"/>
                <a:endCxn id="58" idx="7"/>
              </p:cNvCxnSpPr>
              <p:nvPr/>
            </p:nvCxnSpPr>
            <p:spPr>
              <a:xfrm>
                <a:off x="1465868" y="2784062"/>
                <a:ext cx="0" cy="1006300"/>
              </a:xfrm>
              <a:prstGeom prst="line">
                <a:avLst/>
              </a:prstGeom>
              <a:grpFill/>
              <a:ln>
                <a:solidFill>
                  <a:srgbClr val="A986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D7C28931-8BA6-C55B-E79A-62AD9CB3EB54}"/>
                </a:ext>
              </a:extLst>
            </p:cNvPr>
            <p:cNvSpPr/>
            <p:nvPr/>
          </p:nvSpPr>
          <p:spPr>
            <a:xfrm>
              <a:off x="10326023" y="2086737"/>
              <a:ext cx="80021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2400" dirty="0">
                  <a:ln w="0"/>
                  <a:solidFill>
                    <a:srgbClr val="F2E7E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出站</a:t>
              </a:r>
              <a:endParaRPr lang="zh-TW" altLang="en-US" sz="2400" b="0" cap="none" spc="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628B544F-B197-546F-A1C7-6CC5B7092A21}"/>
              </a:ext>
            </a:extLst>
          </p:cNvPr>
          <p:cNvGrpSpPr/>
          <p:nvPr/>
        </p:nvGrpSpPr>
        <p:grpSpPr>
          <a:xfrm>
            <a:off x="3213972" y="3800587"/>
            <a:ext cx="1137852" cy="2267306"/>
            <a:chOff x="3213972" y="3800587"/>
            <a:chExt cx="1137852" cy="2267306"/>
          </a:xfrm>
        </p:grpSpPr>
        <p:sp>
          <p:nvSpPr>
            <p:cNvPr id="46" name="橢圓 45">
              <a:extLst>
                <a:ext uri="{FF2B5EF4-FFF2-40B4-BE49-F238E27FC236}">
                  <a16:creationId xmlns:a16="http://schemas.microsoft.com/office/drawing/2014/main" id="{AC7B31C5-19AB-F2C7-9D8A-79830F1ED3D0}"/>
                </a:ext>
              </a:extLst>
            </p:cNvPr>
            <p:cNvSpPr/>
            <p:nvPr/>
          </p:nvSpPr>
          <p:spPr>
            <a:xfrm flipV="1">
              <a:off x="3668993" y="3800587"/>
              <a:ext cx="219956" cy="219956"/>
            </a:xfrm>
            <a:prstGeom prst="ellipse">
              <a:avLst/>
            </a:prstGeom>
            <a:noFill/>
            <a:ln w="28575">
              <a:solidFill>
                <a:srgbClr val="9B9E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橢圓 46">
              <a:extLst>
                <a:ext uri="{FF2B5EF4-FFF2-40B4-BE49-F238E27FC236}">
                  <a16:creationId xmlns:a16="http://schemas.microsoft.com/office/drawing/2014/main" id="{C6320512-CC35-4705-FEFE-F405BE0E5E9B}"/>
                </a:ext>
              </a:extLst>
            </p:cNvPr>
            <p:cNvSpPr/>
            <p:nvPr/>
          </p:nvSpPr>
          <p:spPr>
            <a:xfrm flipV="1">
              <a:off x="3213972" y="4948895"/>
              <a:ext cx="1118998" cy="1118998"/>
            </a:xfrm>
            <a:prstGeom prst="ellipse">
              <a:avLst/>
            </a:prstGeom>
            <a:noFill/>
            <a:ln w="28575">
              <a:solidFill>
                <a:srgbClr val="9B9E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48" name="直線接點 47">
              <a:extLst>
                <a:ext uri="{FF2B5EF4-FFF2-40B4-BE49-F238E27FC236}">
                  <a16:creationId xmlns:a16="http://schemas.microsoft.com/office/drawing/2014/main" id="{3C7CF701-E1A7-8FA1-65EE-E04ABB6555EA}"/>
                </a:ext>
              </a:extLst>
            </p:cNvPr>
            <p:cNvCxnSpPr>
              <a:cxnSpLocks/>
              <a:stCxn id="47" idx="4"/>
              <a:endCxn id="46" idx="0"/>
            </p:cNvCxnSpPr>
            <p:nvPr/>
          </p:nvCxnSpPr>
          <p:spPr>
            <a:xfrm flipV="1">
              <a:off x="3773471" y="4020543"/>
              <a:ext cx="5500" cy="928352"/>
            </a:xfrm>
            <a:prstGeom prst="line">
              <a:avLst/>
            </a:prstGeom>
            <a:noFill/>
            <a:ln>
              <a:solidFill>
                <a:srgbClr val="9B9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681171CD-2FCE-3696-9A51-8850AB108295}"/>
                </a:ext>
              </a:extLst>
            </p:cNvPr>
            <p:cNvSpPr/>
            <p:nvPr/>
          </p:nvSpPr>
          <p:spPr>
            <a:xfrm>
              <a:off x="3243828" y="5277562"/>
              <a:ext cx="110799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2400" dirty="0">
                  <a:ln w="0"/>
                  <a:solidFill>
                    <a:srgbClr val="F2E7E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加油前</a:t>
              </a:r>
              <a:endParaRPr lang="zh-TW" altLang="en-US" sz="2400" b="0" cap="none" spc="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3" name="矩形 82">
            <a:extLst>
              <a:ext uri="{FF2B5EF4-FFF2-40B4-BE49-F238E27FC236}">
                <a16:creationId xmlns:a16="http://schemas.microsoft.com/office/drawing/2014/main" id="{57AF04C0-DFB3-F5E4-FA69-C1D9A692EAA5}"/>
              </a:ext>
            </a:extLst>
          </p:cNvPr>
          <p:cNvSpPr/>
          <p:nvPr/>
        </p:nvSpPr>
        <p:spPr>
          <a:xfrm>
            <a:off x="629245" y="4273798"/>
            <a:ext cx="2633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000" b="1" dirty="0">
                <a:ln w="0"/>
                <a:solidFill>
                  <a:srgbClr val="51BCE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Stage 1</a:t>
            </a:r>
          </a:p>
          <a:p>
            <a:r>
              <a:rPr lang="zh-TW" altLang="en-US" sz="200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正確引導車輛</a:t>
            </a:r>
            <a:endParaRPr lang="zh-TW" altLang="en-US" sz="2000" b="0" cap="none" spc="0" dirty="0">
              <a:ln w="0"/>
              <a:solidFill>
                <a:srgbClr val="F2E7E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A41E4EAF-7647-54A2-1018-829916B0DBBA}"/>
              </a:ext>
            </a:extLst>
          </p:cNvPr>
          <p:cNvSpPr/>
          <p:nvPr/>
        </p:nvSpPr>
        <p:spPr>
          <a:xfrm>
            <a:off x="2810825" y="2807987"/>
            <a:ext cx="2633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000" b="1" dirty="0">
                <a:ln w="0"/>
                <a:solidFill>
                  <a:srgbClr val="9B9E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Stage 2</a:t>
            </a:r>
          </a:p>
          <a:p>
            <a:r>
              <a:rPr lang="zh-TW" altLang="en-US" sz="2000" b="0" cap="none" spc="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確認油品與金額</a:t>
            </a: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36C85A53-A4AF-5130-9806-4EDF3D8FD0A1}"/>
              </a:ext>
            </a:extLst>
          </p:cNvPr>
          <p:cNvSpPr/>
          <p:nvPr/>
        </p:nvSpPr>
        <p:spPr>
          <a:xfrm>
            <a:off x="5279639" y="4273798"/>
            <a:ext cx="2633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000" b="1" dirty="0">
                <a:ln w="0"/>
                <a:solidFill>
                  <a:srgbClr val="FFA9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Stage 3</a:t>
            </a:r>
          </a:p>
          <a:p>
            <a:r>
              <a:rPr lang="zh-TW" altLang="en-US" sz="2000" b="0" cap="none" spc="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突發狀況應變</a:t>
            </a: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54B2A0F2-1F35-AA8C-9D22-9C67128995C2}"/>
              </a:ext>
            </a:extLst>
          </p:cNvPr>
          <p:cNvSpPr/>
          <p:nvPr/>
        </p:nvSpPr>
        <p:spPr>
          <a:xfrm>
            <a:off x="7660216" y="2807987"/>
            <a:ext cx="2633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000" b="1" dirty="0">
                <a:ln w="0"/>
                <a:solidFill>
                  <a:srgbClr val="E6572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Stage 4</a:t>
            </a:r>
          </a:p>
          <a:p>
            <a:r>
              <a:rPr lang="zh-TW" altLang="en-US" sz="200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掛槍後結帳</a:t>
            </a:r>
            <a:endParaRPr lang="zh-TW" altLang="en-US" sz="2000" b="0" cap="none" spc="0" dirty="0">
              <a:ln w="0"/>
              <a:solidFill>
                <a:srgbClr val="F2E7E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7C05371B-9FEA-FC75-D364-AE9D1B89CF1C}"/>
              </a:ext>
            </a:extLst>
          </p:cNvPr>
          <p:cNvSpPr/>
          <p:nvPr/>
        </p:nvSpPr>
        <p:spPr>
          <a:xfrm>
            <a:off x="9895944" y="4273798"/>
            <a:ext cx="2633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000" b="1" dirty="0">
                <a:ln w="0"/>
                <a:solidFill>
                  <a:srgbClr val="A986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Stage</a:t>
            </a:r>
            <a:r>
              <a:rPr lang="en-US" altLang="zh-TW" sz="2000" dirty="0">
                <a:ln w="0"/>
                <a:solidFill>
                  <a:srgbClr val="A986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5</a:t>
            </a:r>
          </a:p>
          <a:p>
            <a:r>
              <a:rPr lang="zh-TW" altLang="en-US" sz="2000" b="0" cap="none" spc="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正確引導車輛</a:t>
            </a:r>
            <a:endParaRPr lang="en-US" altLang="zh-TW" sz="2000" b="0" cap="none" spc="0" dirty="0">
              <a:ln w="0"/>
              <a:solidFill>
                <a:srgbClr val="F2E7E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投影片縮放 16">
                <a:extLst>
                  <a:ext uri="{FF2B5EF4-FFF2-40B4-BE49-F238E27FC236}">
                    <a16:creationId xmlns:a16="http://schemas.microsoft.com/office/drawing/2014/main" id="{41B825A4-0EE9-C3A0-8E3B-A5BBA370E7F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16284605"/>
                  </p:ext>
                </p:extLst>
              </p:nvPr>
            </p:nvGraphicFramePr>
            <p:xfrm>
              <a:off x="955371" y="1829226"/>
              <a:ext cx="1017761" cy="2199585"/>
            </p:xfrm>
            <a:graphic>
              <a:graphicData uri="http://schemas.microsoft.com/office/powerpoint/2016/slidezoom">
                <pslz:sldZm>
                  <pslz:sldZmObj sldId="261" cId="4075732639">
                    <pslz:zmPr id="{07787FF0-3C2F-4E56-A837-3D034390BDF5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17761" cy="219958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投影片縮放 1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41B825A4-0EE9-C3A0-8E3B-A5BBA370E7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5371" y="1829226"/>
                <a:ext cx="1017761" cy="219958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042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  <p:bldP spid="85" grpId="0"/>
      <p:bldP spid="86" grpId="0"/>
      <p:bldP spid="8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8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34E03F0-AF68-069F-A352-506EF5703997}"/>
              </a:ext>
            </a:extLst>
          </p:cNvPr>
          <p:cNvSpPr/>
          <p:nvPr/>
        </p:nvSpPr>
        <p:spPr>
          <a:xfrm>
            <a:off x="4779310" y="371100"/>
            <a:ext cx="263338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3200" b="1" dirty="0">
                <a:ln w="0"/>
                <a:solidFill>
                  <a:srgbClr val="51BCE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Stage 1</a:t>
            </a:r>
          </a:p>
          <a:p>
            <a:r>
              <a:rPr lang="zh-TW" altLang="en-US" sz="3200" b="1" dirty="0">
                <a:ln w="0"/>
                <a:solidFill>
                  <a:srgbClr val="F2E7E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進站</a:t>
            </a:r>
            <a:endParaRPr lang="zh-TW" altLang="en-US" sz="3200" b="1" cap="none" spc="0" dirty="0">
              <a:ln w="0"/>
              <a:solidFill>
                <a:srgbClr val="F2E7E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EF28E6D-B2C5-E187-DC96-A8C2E1B4B74F}"/>
              </a:ext>
            </a:extLst>
          </p:cNvPr>
          <p:cNvSpPr txBox="1"/>
          <p:nvPr/>
        </p:nvSpPr>
        <p:spPr>
          <a:xfrm>
            <a:off x="3641969" y="1947829"/>
            <a:ext cx="7513162" cy="34163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 1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：先確認車輛</a:t>
            </a:r>
            <a:r>
              <a:rPr lang="zh-TW" altLang="en-US" sz="2400" u="sng" dirty="0">
                <a:solidFill>
                  <a:srgbClr val="FF69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油箱位置</a:t>
            </a:r>
            <a:endParaRPr lang="en-US" altLang="zh-TW" sz="2400" u="sng" dirty="0">
              <a:solidFill>
                <a:srgbClr val="FF696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 2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：並以</a:t>
            </a:r>
            <a:r>
              <a:rPr lang="zh-TW" altLang="en-US" sz="2400" u="sng" dirty="0">
                <a:solidFill>
                  <a:srgbClr val="FF69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手勢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sz="2400" u="sng" dirty="0">
                <a:solidFill>
                  <a:srgbClr val="FF69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招呼方式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正確引導車輛至加油島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 3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2400" u="sng" dirty="0">
                <a:solidFill>
                  <a:srgbClr val="FF69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大聲呼喊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引導車輛進站。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 4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：指揮駕駛人導入適當停車位置，避免車輛離加</a:t>
            </a:r>
          </a:p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油設備間隔</a:t>
            </a:r>
            <a:r>
              <a:rPr lang="zh-TW" altLang="en-US" sz="2400" u="sng" dirty="0">
                <a:solidFill>
                  <a:srgbClr val="FF69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過寬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，車輛間距離</a:t>
            </a:r>
            <a:r>
              <a:rPr lang="zh-TW" altLang="en-US" sz="2400" u="sng" dirty="0">
                <a:solidFill>
                  <a:srgbClr val="FF69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過近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14D2AA43-CC1D-4BA9-0285-55B44A3E9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9196" y="2109162"/>
            <a:ext cx="1527973" cy="1527973"/>
          </a:xfrm>
          <a:prstGeom prst="rect">
            <a:avLst/>
          </a:prstGeom>
        </p:spPr>
      </p:pic>
      <p:sp>
        <p:nvSpPr>
          <p:cNvPr id="14" name="圖說文字: 折線加上框線和強調線 13">
            <a:extLst>
              <a:ext uri="{FF2B5EF4-FFF2-40B4-BE49-F238E27FC236}">
                <a16:creationId xmlns:a16="http://schemas.microsoft.com/office/drawing/2014/main" id="{A5888F52-B6A8-B1AF-F755-1CAE4A47AFA4}"/>
              </a:ext>
            </a:extLst>
          </p:cNvPr>
          <p:cNvSpPr/>
          <p:nvPr/>
        </p:nvSpPr>
        <p:spPr>
          <a:xfrm>
            <a:off x="3514709" y="1928975"/>
            <a:ext cx="7729980" cy="3623413"/>
          </a:xfrm>
          <a:prstGeom prst="accentBorderCallout2">
            <a:avLst>
              <a:gd name="adj1" fmla="val 48409"/>
              <a:gd name="adj2" fmla="val -4796"/>
              <a:gd name="adj3" fmla="val 64178"/>
              <a:gd name="adj4" fmla="val -8695"/>
              <a:gd name="adj5" fmla="val 64463"/>
              <a:gd name="adj6" fmla="val -14001"/>
            </a:avLst>
          </a:prstGeom>
          <a:noFill/>
          <a:ln>
            <a:solidFill>
              <a:srgbClr val="51BC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CF2D4AE-7429-5CA4-9E9A-01F02172D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682" y="3740681"/>
            <a:ext cx="1128641" cy="1128641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投影片縮放 12">
                <a:extLst>
                  <a:ext uri="{FF2B5EF4-FFF2-40B4-BE49-F238E27FC236}">
                    <a16:creationId xmlns:a16="http://schemas.microsoft.com/office/drawing/2014/main" id="{51F16C71-9271-9BE5-66DB-E3421A6A924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49909658"/>
                  </p:ext>
                </p:extLst>
              </p:nvPr>
            </p:nvGraphicFramePr>
            <p:xfrm>
              <a:off x="195295" y="204946"/>
              <a:ext cx="857250" cy="857250"/>
            </p:xfrm>
            <a:graphic>
              <a:graphicData uri="http://schemas.microsoft.com/office/powerpoint/2016/slidezoom">
                <pslz:sldZm>
                  <pslz:sldZmObj sldId="262" cId="200948199">
                    <pslz:zmPr id="{4606DA00-45AE-46C5-B3AC-98F423DBBA16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57250" cy="85725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投影片縮放 1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51F16C71-9271-9BE5-66DB-E3421A6A924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295" y="204946"/>
                <a:ext cx="857250" cy="85725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573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8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621DC23-65ED-1C70-6B71-74C656DA44CF}"/>
              </a:ext>
            </a:extLst>
          </p:cNvPr>
          <p:cNvSpPr/>
          <p:nvPr/>
        </p:nvSpPr>
        <p:spPr>
          <a:xfrm>
            <a:off x="2669421" y="367815"/>
            <a:ext cx="68531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加油員加註油品標準作業流程</a:t>
            </a: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AA47F215-18D0-BA1C-6AE2-89AA96C9B84B}"/>
              </a:ext>
            </a:extLst>
          </p:cNvPr>
          <p:cNvCxnSpPr>
            <a:cxnSpLocks/>
            <a:endCxn id="58" idx="2"/>
          </p:cNvCxnSpPr>
          <p:nvPr/>
        </p:nvCxnSpPr>
        <p:spPr>
          <a:xfrm>
            <a:off x="1575846" y="3900340"/>
            <a:ext cx="9032455" cy="0"/>
          </a:xfrm>
          <a:prstGeom prst="line">
            <a:avLst/>
          </a:prstGeom>
          <a:ln w="38100">
            <a:gradFill>
              <a:gsLst>
                <a:gs pos="25000">
                  <a:srgbClr val="9B9E1B"/>
                </a:gs>
                <a:gs pos="0">
                  <a:srgbClr val="51BCEF"/>
                </a:gs>
                <a:gs pos="50000">
                  <a:srgbClr val="FFA92F"/>
                </a:gs>
                <a:gs pos="75000">
                  <a:srgbClr val="FF5C1E"/>
                </a:gs>
                <a:gs pos="100000">
                  <a:srgbClr val="A986C0"/>
                </a:gs>
              </a:gsLst>
              <a:lin ang="0" scaled="0"/>
            </a:gra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55CE8A2E-3F76-B968-F6F8-518F207B4E61}"/>
              </a:ext>
            </a:extLst>
          </p:cNvPr>
          <p:cNvGrpSpPr/>
          <p:nvPr/>
        </p:nvGrpSpPr>
        <p:grpSpPr>
          <a:xfrm>
            <a:off x="5526079" y="1734006"/>
            <a:ext cx="1129420" cy="2276312"/>
            <a:chOff x="5526079" y="1734006"/>
            <a:chExt cx="1129420" cy="2276312"/>
          </a:xfrm>
        </p:grpSpPr>
        <p:sp>
          <p:nvSpPr>
            <p:cNvPr id="50" name="橢圓 49">
              <a:extLst>
                <a:ext uri="{FF2B5EF4-FFF2-40B4-BE49-F238E27FC236}">
                  <a16:creationId xmlns:a16="http://schemas.microsoft.com/office/drawing/2014/main" id="{E8AFA1B0-EE05-F079-98A2-CD5207A6110B}"/>
                </a:ext>
              </a:extLst>
            </p:cNvPr>
            <p:cNvSpPr/>
            <p:nvPr/>
          </p:nvSpPr>
          <p:spPr>
            <a:xfrm>
              <a:off x="5982096" y="3790362"/>
              <a:ext cx="219956" cy="219956"/>
            </a:xfrm>
            <a:prstGeom prst="ellipse">
              <a:avLst/>
            </a:prstGeom>
            <a:noFill/>
            <a:ln w="28575">
              <a:solidFill>
                <a:srgbClr val="FFA9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" name="橢圓 50">
              <a:extLst>
                <a:ext uri="{FF2B5EF4-FFF2-40B4-BE49-F238E27FC236}">
                  <a16:creationId xmlns:a16="http://schemas.microsoft.com/office/drawing/2014/main" id="{C46F09DC-5F2D-DA8C-922B-F6F6FBB4BEFD}"/>
                </a:ext>
              </a:extLst>
            </p:cNvPr>
            <p:cNvSpPr/>
            <p:nvPr/>
          </p:nvSpPr>
          <p:spPr>
            <a:xfrm>
              <a:off x="5526079" y="1734006"/>
              <a:ext cx="1129420" cy="1129420"/>
            </a:xfrm>
            <a:prstGeom prst="ellipse">
              <a:avLst/>
            </a:prstGeom>
            <a:noFill/>
            <a:ln w="28575">
              <a:solidFill>
                <a:srgbClr val="FFA9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52" name="直線接點 51">
              <a:extLst>
                <a:ext uri="{FF2B5EF4-FFF2-40B4-BE49-F238E27FC236}">
                  <a16:creationId xmlns:a16="http://schemas.microsoft.com/office/drawing/2014/main" id="{F91A31E3-EADC-BEB7-6834-2E4F8E56340C}"/>
                </a:ext>
              </a:extLst>
            </p:cNvPr>
            <p:cNvCxnSpPr>
              <a:cxnSpLocks/>
              <a:stCxn id="51" idx="4"/>
              <a:endCxn id="50" idx="0"/>
            </p:cNvCxnSpPr>
            <p:nvPr/>
          </p:nvCxnSpPr>
          <p:spPr>
            <a:xfrm>
              <a:off x="6090789" y="2863426"/>
              <a:ext cx="1285" cy="926936"/>
            </a:xfrm>
            <a:prstGeom prst="line">
              <a:avLst/>
            </a:prstGeom>
            <a:noFill/>
            <a:ln>
              <a:solidFill>
                <a:srgbClr val="FFA9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A4D341FB-E6D5-28FB-4A2F-BA7D07E671EB}"/>
                </a:ext>
              </a:extLst>
            </p:cNvPr>
            <p:cNvSpPr/>
            <p:nvPr/>
          </p:nvSpPr>
          <p:spPr>
            <a:xfrm>
              <a:off x="5547503" y="2067884"/>
              <a:ext cx="110799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2400" dirty="0">
                  <a:ln w="0"/>
                  <a:solidFill>
                    <a:srgbClr val="F2E7E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加油中</a:t>
              </a:r>
              <a:endParaRPr lang="zh-TW" altLang="en-US" sz="2400" b="0" cap="none" spc="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08E3C72E-83B4-A5EA-38D8-114D95EB40A7}"/>
              </a:ext>
            </a:extLst>
          </p:cNvPr>
          <p:cNvGrpSpPr/>
          <p:nvPr/>
        </p:nvGrpSpPr>
        <p:grpSpPr>
          <a:xfrm>
            <a:off x="7849605" y="3800587"/>
            <a:ext cx="1118997" cy="2266518"/>
            <a:chOff x="7849605" y="3800587"/>
            <a:chExt cx="1118997" cy="2266518"/>
          </a:xfrm>
        </p:grpSpPr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319354D3-717D-8611-9CBD-ADF3FB43AB77}"/>
                </a:ext>
              </a:extLst>
            </p:cNvPr>
            <p:cNvSpPr/>
            <p:nvPr/>
          </p:nvSpPr>
          <p:spPr>
            <a:xfrm flipV="1">
              <a:off x="8295199" y="3800587"/>
              <a:ext cx="219956" cy="219956"/>
            </a:xfrm>
            <a:prstGeom prst="ellipse">
              <a:avLst/>
            </a:prstGeom>
            <a:noFill/>
            <a:ln w="28575">
              <a:solidFill>
                <a:srgbClr val="FF5C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0E22C7D0-B435-6C76-22C4-D2F3FC8C2F60}"/>
                </a:ext>
              </a:extLst>
            </p:cNvPr>
            <p:cNvSpPr/>
            <p:nvPr/>
          </p:nvSpPr>
          <p:spPr>
            <a:xfrm flipV="1">
              <a:off x="7849605" y="4948108"/>
              <a:ext cx="1118997" cy="1118997"/>
            </a:xfrm>
            <a:prstGeom prst="ellipse">
              <a:avLst/>
            </a:prstGeom>
            <a:noFill/>
            <a:ln w="28575">
              <a:solidFill>
                <a:srgbClr val="FF5C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56" name="直線接點 55">
              <a:extLst>
                <a:ext uri="{FF2B5EF4-FFF2-40B4-BE49-F238E27FC236}">
                  <a16:creationId xmlns:a16="http://schemas.microsoft.com/office/drawing/2014/main" id="{1F35D3EF-4F6B-B857-B2F1-FA86CBC329D4}"/>
                </a:ext>
              </a:extLst>
            </p:cNvPr>
            <p:cNvCxnSpPr>
              <a:cxnSpLocks/>
              <a:stCxn id="55" idx="4"/>
              <a:endCxn id="54" idx="0"/>
            </p:cNvCxnSpPr>
            <p:nvPr/>
          </p:nvCxnSpPr>
          <p:spPr>
            <a:xfrm flipH="1" flipV="1">
              <a:off x="8405177" y="4020543"/>
              <a:ext cx="3927" cy="927565"/>
            </a:xfrm>
            <a:prstGeom prst="line">
              <a:avLst/>
            </a:prstGeom>
            <a:noFill/>
            <a:ln>
              <a:solidFill>
                <a:srgbClr val="FF5C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54A55BC3-5AF4-14D5-A965-F281CDF3B6AA}"/>
                </a:ext>
              </a:extLst>
            </p:cNvPr>
            <p:cNvSpPr/>
            <p:nvPr/>
          </p:nvSpPr>
          <p:spPr>
            <a:xfrm>
              <a:off x="7859032" y="5289986"/>
              <a:ext cx="110799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2400" dirty="0">
                  <a:ln w="0"/>
                  <a:solidFill>
                    <a:srgbClr val="F2E7E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加油後</a:t>
              </a:r>
              <a:endParaRPr lang="zh-TW" altLang="en-US" sz="2400" b="0" cap="none" spc="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B5192E35-A8EE-9964-BEC2-B3FB2619497F}"/>
              </a:ext>
            </a:extLst>
          </p:cNvPr>
          <p:cNvGrpSpPr/>
          <p:nvPr/>
        </p:nvGrpSpPr>
        <p:grpSpPr>
          <a:xfrm>
            <a:off x="10236727" y="1820958"/>
            <a:ext cx="963104" cy="2189360"/>
            <a:chOff x="10236727" y="1820958"/>
            <a:chExt cx="963104" cy="2189360"/>
          </a:xfrm>
        </p:grpSpPr>
        <p:grpSp>
          <p:nvGrpSpPr>
            <p:cNvPr id="57" name="群組 56">
              <a:extLst>
                <a:ext uri="{FF2B5EF4-FFF2-40B4-BE49-F238E27FC236}">
                  <a16:creationId xmlns:a16="http://schemas.microsoft.com/office/drawing/2014/main" id="{9DAF702E-19D1-01A7-41C9-3E1CB04CBC7D}"/>
                </a:ext>
              </a:extLst>
            </p:cNvPr>
            <p:cNvGrpSpPr/>
            <p:nvPr/>
          </p:nvGrpSpPr>
          <p:grpSpPr>
            <a:xfrm>
              <a:off x="10236727" y="1820958"/>
              <a:ext cx="963104" cy="2189360"/>
              <a:chOff x="984316" y="1820958"/>
              <a:chExt cx="963104" cy="2189360"/>
            </a:xfrm>
            <a:noFill/>
          </p:grpSpPr>
          <p:sp>
            <p:nvSpPr>
              <p:cNvPr id="58" name="橢圓 57">
                <a:extLst>
                  <a:ext uri="{FF2B5EF4-FFF2-40B4-BE49-F238E27FC236}">
                    <a16:creationId xmlns:a16="http://schemas.microsoft.com/office/drawing/2014/main" id="{2963B3BA-DA99-393F-D023-35D96E375DA2}"/>
                  </a:ext>
                </a:extLst>
              </p:cNvPr>
              <p:cNvSpPr/>
              <p:nvPr/>
            </p:nvSpPr>
            <p:spPr>
              <a:xfrm>
                <a:off x="1355890" y="3790362"/>
                <a:ext cx="219956" cy="219956"/>
              </a:xfrm>
              <a:prstGeom prst="ellipse">
                <a:avLst/>
              </a:prstGeom>
              <a:grpFill/>
              <a:ln w="28575">
                <a:solidFill>
                  <a:srgbClr val="A986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" name="橢圓 58">
                <a:extLst>
                  <a:ext uri="{FF2B5EF4-FFF2-40B4-BE49-F238E27FC236}">
                    <a16:creationId xmlns:a16="http://schemas.microsoft.com/office/drawing/2014/main" id="{E0BF2AB0-1E45-7FB0-7138-5D2FD018FBA4}"/>
                  </a:ext>
                </a:extLst>
              </p:cNvPr>
              <p:cNvSpPr/>
              <p:nvPr/>
            </p:nvSpPr>
            <p:spPr>
              <a:xfrm>
                <a:off x="984316" y="1820958"/>
                <a:ext cx="963104" cy="963104"/>
              </a:xfrm>
              <a:prstGeom prst="ellipse">
                <a:avLst/>
              </a:prstGeom>
              <a:grpFill/>
              <a:ln w="28575">
                <a:solidFill>
                  <a:srgbClr val="A986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60" name="直線接點 59">
                <a:extLst>
                  <a:ext uri="{FF2B5EF4-FFF2-40B4-BE49-F238E27FC236}">
                    <a16:creationId xmlns:a16="http://schemas.microsoft.com/office/drawing/2014/main" id="{14B10BFF-B581-25D8-F23E-21597B4D6FDC}"/>
                  </a:ext>
                </a:extLst>
              </p:cNvPr>
              <p:cNvCxnSpPr>
                <a:stCxn id="59" idx="4"/>
                <a:endCxn id="58" idx="7"/>
              </p:cNvCxnSpPr>
              <p:nvPr/>
            </p:nvCxnSpPr>
            <p:spPr>
              <a:xfrm>
                <a:off x="1465868" y="2784062"/>
                <a:ext cx="0" cy="1006300"/>
              </a:xfrm>
              <a:prstGeom prst="line">
                <a:avLst/>
              </a:prstGeom>
              <a:grpFill/>
              <a:ln>
                <a:solidFill>
                  <a:srgbClr val="A986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D7C28931-8BA6-C55B-E79A-62AD9CB3EB54}"/>
                </a:ext>
              </a:extLst>
            </p:cNvPr>
            <p:cNvSpPr/>
            <p:nvPr/>
          </p:nvSpPr>
          <p:spPr>
            <a:xfrm>
              <a:off x="10326023" y="2086737"/>
              <a:ext cx="80021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2400" dirty="0">
                  <a:ln w="0"/>
                  <a:solidFill>
                    <a:srgbClr val="F2E7E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出站</a:t>
              </a:r>
              <a:endParaRPr lang="zh-TW" altLang="en-US" sz="2400" b="0" cap="none" spc="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3" name="矩形 82">
            <a:extLst>
              <a:ext uri="{FF2B5EF4-FFF2-40B4-BE49-F238E27FC236}">
                <a16:creationId xmlns:a16="http://schemas.microsoft.com/office/drawing/2014/main" id="{57AF04C0-DFB3-F5E4-FA69-C1D9A692EAA5}"/>
              </a:ext>
            </a:extLst>
          </p:cNvPr>
          <p:cNvSpPr/>
          <p:nvPr/>
        </p:nvSpPr>
        <p:spPr>
          <a:xfrm>
            <a:off x="629245" y="4273798"/>
            <a:ext cx="2633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000" b="1" dirty="0">
                <a:ln w="0"/>
                <a:solidFill>
                  <a:srgbClr val="51BCE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Stage 1</a:t>
            </a:r>
          </a:p>
          <a:p>
            <a:r>
              <a:rPr lang="zh-TW" altLang="en-US" sz="200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正確引導車輛</a:t>
            </a:r>
            <a:endParaRPr lang="zh-TW" altLang="en-US" sz="2000" b="0" cap="none" spc="0" dirty="0">
              <a:ln w="0"/>
              <a:solidFill>
                <a:srgbClr val="F2E7E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A41E4EAF-7647-54A2-1018-829916B0DBBA}"/>
              </a:ext>
            </a:extLst>
          </p:cNvPr>
          <p:cNvSpPr/>
          <p:nvPr/>
        </p:nvSpPr>
        <p:spPr>
          <a:xfrm>
            <a:off x="2810825" y="2807987"/>
            <a:ext cx="2633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000" b="1" dirty="0">
                <a:ln w="0"/>
                <a:solidFill>
                  <a:srgbClr val="9B9E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Stage 2</a:t>
            </a:r>
          </a:p>
          <a:p>
            <a:r>
              <a:rPr lang="zh-TW" altLang="en-US" sz="2000" b="0" cap="none" spc="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確認油品與金額</a:t>
            </a: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36C85A53-A4AF-5130-9806-4EDF3D8FD0A1}"/>
              </a:ext>
            </a:extLst>
          </p:cNvPr>
          <p:cNvSpPr/>
          <p:nvPr/>
        </p:nvSpPr>
        <p:spPr>
          <a:xfrm>
            <a:off x="5279639" y="4273798"/>
            <a:ext cx="2633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000" b="1" dirty="0">
                <a:ln w="0"/>
                <a:solidFill>
                  <a:srgbClr val="FFA9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Stage 3</a:t>
            </a:r>
          </a:p>
          <a:p>
            <a:r>
              <a:rPr lang="zh-TW" altLang="en-US" sz="2000" b="0" cap="none" spc="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突發狀況應變</a:t>
            </a: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54B2A0F2-1F35-AA8C-9D22-9C67128995C2}"/>
              </a:ext>
            </a:extLst>
          </p:cNvPr>
          <p:cNvSpPr/>
          <p:nvPr/>
        </p:nvSpPr>
        <p:spPr>
          <a:xfrm>
            <a:off x="7660216" y="2807987"/>
            <a:ext cx="2633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000" b="1" dirty="0">
                <a:ln w="0"/>
                <a:solidFill>
                  <a:srgbClr val="E6572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Stage 4</a:t>
            </a:r>
          </a:p>
          <a:p>
            <a:r>
              <a:rPr lang="zh-TW" altLang="en-US" sz="200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掛槍後結帳</a:t>
            </a:r>
            <a:endParaRPr lang="zh-TW" altLang="en-US" sz="2000" b="0" cap="none" spc="0" dirty="0">
              <a:ln w="0"/>
              <a:solidFill>
                <a:srgbClr val="F2E7E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7C05371B-9FEA-FC75-D364-AE9D1B89CF1C}"/>
              </a:ext>
            </a:extLst>
          </p:cNvPr>
          <p:cNvSpPr/>
          <p:nvPr/>
        </p:nvSpPr>
        <p:spPr>
          <a:xfrm>
            <a:off x="9895944" y="4273798"/>
            <a:ext cx="2633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000" b="1" dirty="0">
                <a:ln w="0"/>
                <a:solidFill>
                  <a:srgbClr val="A986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Stage</a:t>
            </a:r>
            <a:r>
              <a:rPr lang="en-US" altLang="zh-TW" sz="2000" dirty="0">
                <a:ln w="0"/>
                <a:solidFill>
                  <a:srgbClr val="A986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5</a:t>
            </a:r>
          </a:p>
          <a:p>
            <a:r>
              <a:rPr lang="zh-TW" altLang="en-US" sz="2000" b="0" cap="none" spc="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正確引導車輛</a:t>
            </a:r>
            <a:endParaRPr lang="en-US" altLang="zh-TW" sz="2000" b="0" cap="none" spc="0" dirty="0">
              <a:ln w="0"/>
              <a:solidFill>
                <a:srgbClr val="F2E7E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投影片縮放 16">
                <a:extLst>
                  <a:ext uri="{FF2B5EF4-FFF2-40B4-BE49-F238E27FC236}">
                    <a16:creationId xmlns:a16="http://schemas.microsoft.com/office/drawing/2014/main" id="{41B825A4-0EE9-C3A0-8E3B-A5BBA370E7F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55371" y="1829226"/>
              <a:ext cx="1017761" cy="2199585"/>
            </p:xfrm>
            <a:graphic>
              <a:graphicData uri="http://schemas.microsoft.com/office/powerpoint/2016/slidezoom">
                <pslz:sldZm>
                  <pslz:sldZmObj sldId="261" cId="4075732639">
                    <pslz:zmPr id="{07787FF0-3C2F-4E56-A837-3D034390BDF5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17761" cy="219958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投影片縮放 1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41B825A4-0EE9-C3A0-8E3B-A5BBA370E7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5371" y="1829226"/>
                <a:ext cx="1017761" cy="219958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投影片縮放 2">
                <a:extLst>
                  <a:ext uri="{FF2B5EF4-FFF2-40B4-BE49-F238E27FC236}">
                    <a16:creationId xmlns:a16="http://schemas.microsoft.com/office/drawing/2014/main" id="{563371BA-34AB-ECAE-F3A3-FB1F8EF60C8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007688354"/>
                  </p:ext>
                </p:extLst>
              </p:nvPr>
            </p:nvGraphicFramePr>
            <p:xfrm>
              <a:off x="3149399" y="3790362"/>
              <a:ext cx="1303827" cy="2268000"/>
            </p:xfrm>
            <a:graphic>
              <a:graphicData uri="http://schemas.microsoft.com/office/powerpoint/2016/slidezoom">
                <pslz:sldZm>
                  <pslz:sldZmObj sldId="263" cId="3505876154">
                    <pslz:zmPr id="{4A90B911-2C1A-4B57-A3EA-7E7F14895300}" returnToParent="0" imageType="cover" transitionDur="100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03827" cy="22680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投影片縮放 2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563371BA-34AB-ECAE-F3A3-FB1F8EF60C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9399" y="3790362"/>
                <a:ext cx="1303827" cy="22680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94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3" grpId="0"/>
      <p:bldP spid="84" grpId="0"/>
      <p:bldP spid="85" grpId="0"/>
      <p:bldP spid="86" grpId="0"/>
      <p:bldP spid="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8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34E03F0-AF68-069F-A352-506EF5703997}"/>
              </a:ext>
            </a:extLst>
          </p:cNvPr>
          <p:cNvSpPr/>
          <p:nvPr/>
        </p:nvSpPr>
        <p:spPr>
          <a:xfrm>
            <a:off x="4779310" y="371100"/>
            <a:ext cx="303551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3200" b="1" dirty="0">
                <a:ln w="0"/>
                <a:solidFill>
                  <a:srgbClr val="9B9E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Stage 2</a:t>
            </a:r>
          </a:p>
          <a:p>
            <a:r>
              <a:rPr lang="zh-TW" altLang="en-US" sz="3200" b="0" cap="none" spc="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加油前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EF28E6D-B2C5-E187-DC96-A8C2E1B4B74F}"/>
              </a:ext>
            </a:extLst>
          </p:cNvPr>
          <p:cNvSpPr txBox="1"/>
          <p:nvPr/>
        </p:nvSpPr>
        <p:spPr>
          <a:xfrm>
            <a:off x="3835958" y="1696824"/>
            <a:ext cx="7621571" cy="409475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 1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：確認</a:t>
            </a:r>
            <a:r>
              <a:rPr lang="zh-TW" altLang="en-US" sz="2400" u="sng" dirty="0">
                <a:solidFill>
                  <a:srgbClr val="FF69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車輛完全熄火</a:t>
            </a:r>
            <a:endParaRPr lang="en-US" altLang="zh-TW" sz="2400" u="sng" dirty="0">
              <a:solidFill>
                <a:srgbClr val="FF696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 2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：詢問顧客加注之</a:t>
            </a:r>
            <a:r>
              <a:rPr lang="zh-TW" altLang="en-US" sz="2400" u="sng" dirty="0">
                <a:solidFill>
                  <a:srgbClr val="FF69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油品及金額</a:t>
            </a:r>
            <a:endParaRPr lang="en-US" altLang="zh-TW" sz="2400" u="sng" dirty="0">
              <a:solidFill>
                <a:srgbClr val="FF696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 3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：以</a:t>
            </a:r>
            <a:r>
              <a:rPr lang="zh-TW" altLang="en-US" sz="2400" u="sng" dirty="0">
                <a:solidFill>
                  <a:srgbClr val="FF69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重複複誦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的方式告知顧客，確認使用的油品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　　及金額無誤後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 4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：打開車輛</a:t>
            </a:r>
            <a:r>
              <a:rPr lang="zh-TW" altLang="en-US" sz="2400" u="sng" dirty="0">
                <a:solidFill>
                  <a:srgbClr val="FF69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油箱蓋</a:t>
            </a:r>
            <a:endParaRPr lang="en-US" altLang="zh-TW" sz="2400" u="sng" dirty="0">
              <a:solidFill>
                <a:srgbClr val="FF696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 5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2400" u="sng" dirty="0">
                <a:solidFill>
                  <a:srgbClr val="FF69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提起油槍，槍口朝上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，並將加油槍放置油箱口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圖說文字: 折線加上框線和強調線 13">
            <a:extLst>
              <a:ext uri="{FF2B5EF4-FFF2-40B4-BE49-F238E27FC236}">
                <a16:creationId xmlns:a16="http://schemas.microsoft.com/office/drawing/2014/main" id="{A5888F52-B6A8-B1AF-F755-1CAE4A47AFA4}"/>
              </a:ext>
            </a:extLst>
          </p:cNvPr>
          <p:cNvSpPr/>
          <p:nvPr/>
        </p:nvSpPr>
        <p:spPr>
          <a:xfrm>
            <a:off x="3674097" y="1706251"/>
            <a:ext cx="7945306" cy="4204355"/>
          </a:xfrm>
          <a:prstGeom prst="accentBorderCallout2">
            <a:avLst>
              <a:gd name="adj1" fmla="val 48185"/>
              <a:gd name="adj2" fmla="val -3135"/>
              <a:gd name="adj3" fmla="val 48344"/>
              <a:gd name="adj4" fmla="val -7489"/>
              <a:gd name="adj5" fmla="val 53717"/>
              <a:gd name="adj6" fmla="val -12057"/>
            </a:avLst>
          </a:prstGeom>
          <a:noFill/>
          <a:ln>
            <a:solidFill>
              <a:srgbClr val="9B9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投影片縮放 7">
                <a:extLst>
                  <a:ext uri="{FF2B5EF4-FFF2-40B4-BE49-F238E27FC236}">
                    <a16:creationId xmlns:a16="http://schemas.microsoft.com/office/drawing/2014/main" id="{AECD8A72-FC20-3F4B-00F4-47A9678BFD0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99395803"/>
                  </p:ext>
                </p:extLst>
              </p:nvPr>
            </p:nvGraphicFramePr>
            <p:xfrm>
              <a:off x="198512" y="202690"/>
              <a:ext cx="860400" cy="860400"/>
            </p:xfrm>
            <a:graphic>
              <a:graphicData uri="http://schemas.microsoft.com/office/powerpoint/2016/slidezoom">
                <pslz:sldZm>
                  <pslz:sldZmObj sldId="264" cId="1740407189">
                    <pslz:zmPr id="{2DD81B41-0D8E-4C87-98FF-17545AB220B6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60400" cy="8604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投影片縮放 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AECD8A72-FC20-3F4B-00F4-47A9678BFD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512" y="202690"/>
                <a:ext cx="860400" cy="8604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pic>
        <p:nvPicPr>
          <p:cNvPr id="11" name="圖片 10">
            <a:extLst>
              <a:ext uri="{FF2B5EF4-FFF2-40B4-BE49-F238E27FC236}">
                <a16:creationId xmlns:a16="http://schemas.microsoft.com/office/drawing/2014/main" id="{2A244247-561F-810F-296B-167B6F58E5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2" y="2510632"/>
            <a:ext cx="2253005" cy="225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7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8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621DC23-65ED-1C70-6B71-74C656DA44CF}"/>
              </a:ext>
            </a:extLst>
          </p:cNvPr>
          <p:cNvSpPr/>
          <p:nvPr/>
        </p:nvSpPr>
        <p:spPr>
          <a:xfrm>
            <a:off x="2669421" y="367815"/>
            <a:ext cx="68531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加油員加註油品標準作業流程</a:t>
            </a: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AA47F215-18D0-BA1C-6AE2-89AA96C9B84B}"/>
              </a:ext>
            </a:extLst>
          </p:cNvPr>
          <p:cNvCxnSpPr>
            <a:cxnSpLocks/>
            <a:endCxn id="58" idx="2"/>
          </p:cNvCxnSpPr>
          <p:nvPr/>
        </p:nvCxnSpPr>
        <p:spPr>
          <a:xfrm>
            <a:off x="1575846" y="3900340"/>
            <a:ext cx="9032455" cy="0"/>
          </a:xfrm>
          <a:prstGeom prst="line">
            <a:avLst/>
          </a:prstGeom>
          <a:ln w="38100">
            <a:gradFill>
              <a:gsLst>
                <a:gs pos="25000">
                  <a:srgbClr val="9B9E1B"/>
                </a:gs>
                <a:gs pos="0">
                  <a:srgbClr val="51BCEF"/>
                </a:gs>
                <a:gs pos="50000">
                  <a:srgbClr val="FFA92F"/>
                </a:gs>
                <a:gs pos="75000">
                  <a:srgbClr val="FF5C1E"/>
                </a:gs>
                <a:gs pos="100000">
                  <a:srgbClr val="A986C0"/>
                </a:gs>
              </a:gsLst>
              <a:lin ang="0" scaled="0"/>
            </a:gra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08E3C72E-83B4-A5EA-38D8-114D95EB40A7}"/>
              </a:ext>
            </a:extLst>
          </p:cNvPr>
          <p:cNvGrpSpPr/>
          <p:nvPr/>
        </p:nvGrpSpPr>
        <p:grpSpPr>
          <a:xfrm>
            <a:off x="7849605" y="3800587"/>
            <a:ext cx="1118997" cy="2266518"/>
            <a:chOff x="7849605" y="3800587"/>
            <a:chExt cx="1118997" cy="2266518"/>
          </a:xfrm>
        </p:grpSpPr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319354D3-717D-8611-9CBD-ADF3FB43AB77}"/>
                </a:ext>
              </a:extLst>
            </p:cNvPr>
            <p:cNvSpPr/>
            <p:nvPr/>
          </p:nvSpPr>
          <p:spPr>
            <a:xfrm flipV="1">
              <a:off x="8295199" y="3800587"/>
              <a:ext cx="219956" cy="219956"/>
            </a:xfrm>
            <a:prstGeom prst="ellipse">
              <a:avLst/>
            </a:prstGeom>
            <a:noFill/>
            <a:ln w="28575">
              <a:solidFill>
                <a:srgbClr val="FF5C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0E22C7D0-B435-6C76-22C4-D2F3FC8C2F60}"/>
                </a:ext>
              </a:extLst>
            </p:cNvPr>
            <p:cNvSpPr/>
            <p:nvPr/>
          </p:nvSpPr>
          <p:spPr>
            <a:xfrm flipV="1">
              <a:off x="7849605" y="4948108"/>
              <a:ext cx="1118997" cy="1118997"/>
            </a:xfrm>
            <a:prstGeom prst="ellipse">
              <a:avLst/>
            </a:prstGeom>
            <a:noFill/>
            <a:ln w="28575">
              <a:solidFill>
                <a:srgbClr val="FF5C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56" name="直線接點 55">
              <a:extLst>
                <a:ext uri="{FF2B5EF4-FFF2-40B4-BE49-F238E27FC236}">
                  <a16:creationId xmlns:a16="http://schemas.microsoft.com/office/drawing/2014/main" id="{1F35D3EF-4F6B-B857-B2F1-FA86CBC329D4}"/>
                </a:ext>
              </a:extLst>
            </p:cNvPr>
            <p:cNvCxnSpPr>
              <a:cxnSpLocks/>
              <a:stCxn id="55" idx="4"/>
              <a:endCxn id="54" idx="0"/>
            </p:cNvCxnSpPr>
            <p:nvPr/>
          </p:nvCxnSpPr>
          <p:spPr>
            <a:xfrm flipH="1" flipV="1">
              <a:off x="8405177" y="4020543"/>
              <a:ext cx="3927" cy="927565"/>
            </a:xfrm>
            <a:prstGeom prst="line">
              <a:avLst/>
            </a:prstGeom>
            <a:noFill/>
            <a:ln>
              <a:solidFill>
                <a:srgbClr val="FF5C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54A55BC3-5AF4-14D5-A965-F281CDF3B6AA}"/>
                </a:ext>
              </a:extLst>
            </p:cNvPr>
            <p:cNvSpPr/>
            <p:nvPr/>
          </p:nvSpPr>
          <p:spPr>
            <a:xfrm>
              <a:off x="7859032" y="5289986"/>
              <a:ext cx="110799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2400" dirty="0">
                  <a:ln w="0"/>
                  <a:solidFill>
                    <a:srgbClr val="F2E7E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加油後</a:t>
              </a:r>
              <a:endParaRPr lang="zh-TW" altLang="en-US" sz="2400" b="0" cap="none" spc="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B5192E35-A8EE-9964-BEC2-B3FB2619497F}"/>
              </a:ext>
            </a:extLst>
          </p:cNvPr>
          <p:cNvGrpSpPr/>
          <p:nvPr/>
        </p:nvGrpSpPr>
        <p:grpSpPr>
          <a:xfrm>
            <a:off x="10236727" y="1820958"/>
            <a:ext cx="963104" cy="2189360"/>
            <a:chOff x="10236727" y="1820958"/>
            <a:chExt cx="963104" cy="2189360"/>
          </a:xfrm>
        </p:grpSpPr>
        <p:grpSp>
          <p:nvGrpSpPr>
            <p:cNvPr id="57" name="群組 56">
              <a:extLst>
                <a:ext uri="{FF2B5EF4-FFF2-40B4-BE49-F238E27FC236}">
                  <a16:creationId xmlns:a16="http://schemas.microsoft.com/office/drawing/2014/main" id="{9DAF702E-19D1-01A7-41C9-3E1CB04CBC7D}"/>
                </a:ext>
              </a:extLst>
            </p:cNvPr>
            <p:cNvGrpSpPr/>
            <p:nvPr/>
          </p:nvGrpSpPr>
          <p:grpSpPr>
            <a:xfrm>
              <a:off x="10236727" y="1820958"/>
              <a:ext cx="963104" cy="2189360"/>
              <a:chOff x="984316" y="1820958"/>
              <a:chExt cx="963104" cy="2189360"/>
            </a:xfrm>
            <a:noFill/>
          </p:grpSpPr>
          <p:sp>
            <p:nvSpPr>
              <p:cNvPr id="58" name="橢圓 57">
                <a:extLst>
                  <a:ext uri="{FF2B5EF4-FFF2-40B4-BE49-F238E27FC236}">
                    <a16:creationId xmlns:a16="http://schemas.microsoft.com/office/drawing/2014/main" id="{2963B3BA-DA99-393F-D023-35D96E375DA2}"/>
                  </a:ext>
                </a:extLst>
              </p:cNvPr>
              <p:cNvSpPr/>
              <p:nvPr/>
            </p:nvSpPr>
            <p:spPr>
              <a:xfrm>
                <a:off x="1355890" y="3790362"/>
                <a:ext cx="219956" cy="219956"/>
              </a:xfrm>
              <a:prstGeom prst="ellipse">
                <a:avLst/>
              </a:prstGeom>
              <a:grpFill/>
              <a:ln w="28575">
                <a:solidFill>
                  <a:srgbClr val="A986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" name="橢圓 58">
                <a:extLst>
                  <a:ext uri="{FF2B5EF4-FFF2-40B4-BE49-F238E27FC236}">
                    <a16:creationId xmlns:a16="http://schemas.microsoft.com/office/drawing/2014/main" id="{E0BF2AB0-1E45-7FB0-7138-5D2FD018FBA4}"/>
                  </a:ext>
                </a:extLst>
              </p:cNvPr>
              <p:cNvSpPr/>
              <p:nvPr/>
            </p:nvSpPr>
            <p:spPr>
              <a:xfrm>
                <a:off x="984316" y="1820958"/>
                <a:ext cx="963104" cy="963104"/>
              </a:xfrm>
              <a:prstGeom prst="ellipse">
                <a:avLst/>
              </a:prstGeom>
              <a:grpFill/>
              <a:ln w="28575">
                <a:solidFill>
                  <a:srgbClr val="A986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60" name="直線接點 59">
                <a:extLst>
                  <a:ext uri="{FF2B5EF4-FFF2-40B4-BE49-F238E27FC236}">
                    <a16:creationId xmlns:a16="http://schemas.microsoft.com/office/drawing/2014/main" id="{14B10BFF-B581-25D8-F23E-21597B4D6FDC}"/>
                  </a:ext>
                </a:extLst>
              </p:cNvPr>
              <p:cNvCxnSpPr>
                <a:stCxn id="59" idx="4"/>
                <a:endCxn id="58" idx="7"/>
              </p:cNvCxnSpPr>
              <p:nvPr/>
            </p:nvCxnSpPr>
            <p:spPr>
              <a:xfrm>
                <a:off x="1465868" y="2784062"/>
                <a:ext cx="0" cy="1006300"/>
              </a:xfrm>
              <a:prstGeom prst="line">
                <a:avLst/>
              </a:prstGeom>
              <a:grpFill/>
              <a:ln>
                <a:solidFill>
                  <a:srgbClr val="A986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D7C28931-8BA6-C55B-E79A-62AD9CB3EB54}"/>
                </a:ext>
              </a:extLst>
            </p:cNvPr>
            <p:cNvSpPr/>
            <p:nvPr/>
          </p:nvSpPr>
          <p:spPr>
            <a:xfrm>
              <a:off x="10326023" y="2086737"/>
              <a:ext cx="80021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2400" dirty="0">
                  <a:ln w="0"/>
                  <a:solidFill>
                    <a:srgbClr val="F2E7E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出站</a:t>
              </a:r>
              <a:endParaRPr lang="zh-TW" altLang="en-US" sz="2400" b="0" cap="none" spc="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3" name="矩形 82">
            <a:extLst>
              <a:ext uri="{FF2B5EF4-FFF2-40B4-BE49-F238E27FC236}">
                <a16:creationId xmlns:a16="http://schemas.microsoft.com/office/drawing/2014/main" id="{57AF04C0-DFB3-F5E4-FA69-C1D9A692EAA5}"/>
              </a:ext>
            </a:extLst>
          </p:cNvPr>
          <p:cNvSpPr/>
          <p:nvPr/>
        </p:nvSpPr>
        <p:spPr>
          <a:xfrm>
            <a:off x="629245" y="4273798"/>
            <a:ext cx="2633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000" b="1" dirty="0">
                <a:ln w="0"/>
                <a:solidFill>
                  <a:srgbClr val="51BCE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Stage 1</a:t>
            </a:r>
          </a:p>
          <a:p>
            <a:r>
              <a:rPr lang="zh-TW" altLang="en-US" sz="200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正確引導車輛</a:t>
            </a:r>
            <a:endParaRPr lang="zh-TW" altLang="en-US" sz="2000" b="0" cap="none" spc="0" dirty="0">
              <a:ln w="0"/>
              <a:solidFill>
                <a:srgbClr val="F2E7E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A41E4EAF-7647-54A2-1018-829916B0DBBA}"/>
              </a:ext>
            </a:extLst>
          </p:cNvPr>
          <p:cNvSpPr/>
          <p:nvPr/>
        </p:nvSpPr>
        <p:spPr>
          <a:xfrm>
            <a:off x="2810825" y="2807987"/>
            <a:ext cx="2633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000" b="1" dirty="0">
                <a:ln w="0"/>
                <a:solidFill>
                  <a:srgbClr val="9B9E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Stage 2</a:t>
            </a:r>
          </a:p>
          <a:p>
            <a:r>
              <a:rPr lang="zh-TW" altLang="en-US" sz="2000" b="0" cap="none" spc="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確認油品與金額</a:t>
            </a: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36C85A53-A4AF-5130-9806-4EDF3D8FD0A1}"/>
              </a:ext>
            </a:extLst>
          </p:cNvPr>
          <p:cNvSpPr/>
          <p:nvPr/>
        </p:nvSpPr>
        <p:spPr>
          <a:xfrm>
            <a:off x="5279639" y="4273798"/>
            <a:ext cx="2633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000" b="1" dirty="0">
                <a:ln w="0"/>
                <a:solidFill>
                  <a:srgbClr val="FFA9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Stage 3</a:t>
            </a:r>
          </a:p>
          <a:p>
            <a:r>
              <a:rPr lang="zh-TW" altLang="en-US" sz="2000" b="0" cap="none" spc="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突發狀況應變</a:t>
            </a: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54B2A0F2-1F35-AA8C-9D22-9C67128995C2}"/>
              </a:ext>
            </a:extLst>
          </p:cNvPr>
          <p:cNvSpPr/>
          <p:nvPr/>
        </p:nvSpPr>
        <p:spPr>
          <a:xfrm>
            <a:off x="7660216" y="2807987"/>
            <a:ext cx="2633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000" b="1" dirty="0">
                <a:ln w="0"/>
                <a:solidFill>
                  <a:srgbClr val="E6572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Stage 4</a:t>
            </a:r>
          </a:p>
          <a:p>
            <a:r>
              <a:rPr lang="zh-TW" altLang="en-US" sz="200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掛槍後結帳</a:t>
            </a:r>
            <a:endParaRPr lang="zh-TW" altLang="en-US" sz="2000" b="0" cap="none" spc="0" dirty="0">
              <a:ln w="0"/>
              <a:solidFill>
                <a:srgbClr val="F2E7E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7C05371B-9FEA-FC75-D364-AE9D1B89CF1C}"/>
              </a:ext>
            </a:extLst>
          </p:cNvPr>
          <p:cNvSpPr/>
          <p:nvPr/>
        </p:nvSpPr>
        <p:spPr>
          <a:xfrm>
            <a:off x="9895944" y="4273798"/>
            <a:ext cx="2633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TW" sz="2000" b="1" dirty="0">
                <a:ln w="0"/>
                <a:solidFill>
                  <a:srgbClr val="A986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Stage</a:t>
            </a:r>
            <a:r>
              <a:rPr lang="en-US" altLang="zh-TW" sz="2000" dirty="0">
                <a:ln w="0"/>
                <a:solidFill>
                  <a:srgbClr val="A986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5</a:t>
            </a:r>
          </a:p>
          <a:p>
            <a:r>
              <a:rPr lang="zh-TW" altLang="en-US" sz="2000" b="0" cap="none" spc="0" dirty="0">
                <a:ln w="0"/>
                <a:solidFill>
                  <a:srgbClr val="F2E7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正確引導車輛</a:t>
            </a:r>
            <a:endParaRPr lang="en-US" altLang="zh-TW" sz="2000" b="0" cap="none" spc="0" dirty="0">
              <a:ln w="0"/>
              <a:solidFill>
                <a:srgbClr val="F2E7E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投影片縮放 16">
                <a:extLst>
                  <a:ext uri="{FF2B5EF4-FFF2-40B4-BE49-F238E27FC236}">
                    <a16:creationId xmlns:a16="http://schemas.microsoft.com/office/drawing/2014/main" id="{41B825A4-0EE9-C3A0-8E3B-A5BBA370E7F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55371" y="1829226"/>
              <a:ext cx="1017761" cy="2199585"/>
            </p:xfrm>
            <a:graphic>
              <a:graphicData uri="http://schemas.microsoft.com/office/powerpoint/2016/slidezoom">
                <pslz:sldZm>
                  <pslz:sldZmObj sldId="261" cId="4075732639">
                    <pslz:zmPr id="{07787FF0-3C2F-4E56-A837-3D034390BDF5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17761" cy="219958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投影片縮放 1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41B825A4-0EE9-C3A0-8E3B-A5BBA370E7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5371" y="1829226"/>
                <a:ext cx="1017761" cy="219958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投影片縮放 2">
                <a:extLst>
                  <a:ext uri="{FF2B5EF4-FFF2-40B4-BE49-F238E27FC236}">
                    <a16:creationId xmlns:a16="http://schemas.microsoft.com/office/drawing/2014/main" id="{563371BA-34AB-ECAE-F3A3-FB1F8EF60C8F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3149399" y="3790362"/>
              <a:ext cx="1303827" cy="2268000"/>
            </p:xfrm>
            <a:graphic>
              <a:graphicData uri="http://schemas.microsoft.com/office/powerpoint/2016/slidezoom">
                <pslz:sldZm>
                  <pslz:sldZmObj sldId="263" cId="3505876154">
                    <pslz:zmPr id="{4A90B911-2C1A-4B57-A3EA-7E7F14895300}" returnToParent="0" imageType="cover" transitionDur="100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03827" cy="22680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投影片縮放 2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563371BA-34AB-ECAE-F3A3-FB1F8EF60C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9399" y="3790362"/>
                <a:ext cx="1303827" cy="22680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投影片縮放 5">
                <a:extLst>
                  <a:ext uri="{FF2B5EF4-FFF2-40B4-BE49-F238E27FC236}">
                    <a16:creationId xmlns:a16="http://schemas.microsoft.com/office/drawing/2014/main" id="{E2539116-4D90-6772-893A-BEED816CD5C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48177873"/>
                  </p:ext>
                </p:extLst>
              </p:nvPr>
            </p:nvGraphicFramePr>
            <p:xfrm>
              <a:off x="5479968" y="1754288"/>
              <a:ext cx="1303827" cy="2276220"/>
            </p:xfrm>
            <a:graphic>
              <a:graphicData uri="http://schemas.microsoft.com/office/powerpoint/2016/slidezoom">
                <pslz:sldZm>
                  <pslz:sldZmObj sldId="265" cId="1240223766">
                    <pslz:zmPr id="{E6D136DB-2468-4288-83EF-6095F8F0B276}" returnToParent="0" imageType="cover" transitionDur="10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03827" cy="227622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投影片縮放 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E2539116-4D90-6772-893A-BEED816CD5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9968" y="1754288"/>
                <a:ext cx="1303827" cy="227622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040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3" grpId="0"/>
      <p:bldP spid="84" grpId="0"/>
      <p:bldP spid="85" grpId="0"/>
      <p:bldP spid="86" grpId="0"/>
      <p:bldP spid="87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734</Words>
  <Application>Microsoft Office PowerPoint</Application>
  <PresentationFormat>寬螢幕</PresentationFormat>
  <Paragraphs>129</Paragraphs>
  <Slides>19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4" baseType="lpstr">
      <vt:lpstr>微軟正黑體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陳杰龍</dc:creator>
  <cp:lastModifiedBy>陳杰龍</cp:lastModifiedBy>
  <cp:revision>136</cp:revision>
  <dcterms:created xsi:type="dcterms:W3CDTF">2022-11-24T16:07:21Z</dcterms:created>
  <dcterms:modified xsi:type="dcterms:W3CDTF">2022-11-27T15:47:19Z</dcterms:modified>
</cp:coreProperties>
</file>